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79" r:id="rId3"/>
    <p:sldId id="257" r:id="rId4"/>
    <p:sldId id="258" r:id="rId5"/>
    <p:sldId id="280" r:id="rId6"/>
    <p:sldId id="259" r:id="rId7"/>
    <p:sldId id="260" r:id="rId8"/>
    <p:sldId id="281" r:id="rId9"/>
    <p:sldId id="261" r:id="rId10"/>
    <p:sldId id="265" r:id="rId11"/>
    <p:sldId id="266" r:id="rId12"/>
    <p:sldId id="267" r:id="rId13"/>
    <p:sldId id="264" r:id="rId14"/>
    <p:sldId id="263" r:id="rId15"/>
    <p:sldId id="268" r:id="rId16"/>
    <p:sldId id="269" r:id="rId17"/>
    <p:sldId id="270" r:id="rId18"/>
    <p:sldId id="271" r:id="rId19"/>
    <p:sldId id="272" r:id="rId20"/>
    <p:sldId id="273" r:id="rId21"/>
    <p:sldId id="275" r:id="rId22"/>
    <p:sldId id="274" r:id="rId23"/>
    <p:sldId id="276" r:id="rId24"/>
    <p:sldId id="277" r:id="rId25"/>
    <p:sldId id="278" r:id="rId26"/>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52A3D7-D320-4F44-B669-B3BD4F821006}"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64515ABB-7752-4E33-A8F0-4714681A6542}">
      <dgm:prSet/>
      <dgm:spPr/>
      <dgm:t>
        <a:bodyPr/>
        <a:lstStyle/>
        <a:p>
          <a:r>
            <a:rPr lang="tr-TR"/>
            <a:t>Projemde öncelikli olarak GPS’ten alınan latitute ve longitute bilgilerini MQTT ile bir başka cihaz ile haberleşmesini sağlayıp gelen bilginin kaydedilmesi hedeflenmiştir.</a:t>
          </a:r>
          <a:endParaRPr lang="en-US"/>
        </a:p>
      </dgm:t>
    </dgm:pt>
    <dgm:pt modelId="{46E12C5E-5A75-42D8-A43C-62CB986F2E16}" type="parTrans" cxnId="{F232EE92-E24A-4C9B-AFBF-2A910F99774E}">
      <dgm:prSet/>
      <dgm:spPr/>
      <dgm:t>
        <a:bodyPr/>
        <a:lstStyle/>
        <a:p>
          <a:endParaRPr lang="en-US"/>
        </a:p>
      </dgm:t>
    </dgm:pt>
    <dgm:pt modelId="{BF05C029-63CC-4CCA-9C6E-0AF19EBBEBED}" type="sibTrans" cxnId="{F232EE92-E24A-4C9B-AFBF-2A910F99774E}">
      <dgm:prSet/>
      <dgm:spPr/>
      <dgm:t>
        <a:bodyPr/>
        <a:lstStyle/>
        <a:p>
          <a:endParaRPr lang="en-US"/>
        </a:p>
      </dgm:t>
    </dgm:pt>
    <dgm:pt modelId="{E4BC4D94-DE4C-4651-8BC8-F58DB2EA11BB}">
      <dgm:prSet/>
      <dgm:spPr/>
      <dgm:t>
        <a:bodyPr/>
        <a:lstStyle/>
        <a:p>
          <a:r>
            <a:rPr lang="tr-TR"/>
            <a:t>Burada gerekli kurulumlar, yazılımlar sıra ile yapılarak projede sona gelinmiştir.</a:t>
          </a:r>
          <a:endParaRPr lang="en-US"/>
        </a:p>
      </dgm:t>
    </dgm:pt>
    <dgm:pt modelId="{A8F3E839-F876-4547-9F92-13C206B1D5B2}" type="parTrans" cxnId="{13F7A6B7-9B07-493D-8053-5E575712B69B}">
      <dgm:prSet/>
      <dgm:spPr/>
      <dgm:t>
        <a:bodyPr/>
        <a:lstStyle/>
        <a:p>
          <a:endParaRPr lang="en-US"/>
        </a:p>
      </dgm:t>
    </dgm:pt>
    <dgm:pt modelId="{E7E2CB3E-12BA-4EC3-A482-02CA2FF96A29}" type="sibTrans" cxnId="{13F7A6B7-9B07-493D-8053-5E575712B69B}">
      <dgm:prSet/>
      <dgm:spPr/>
      <dgm:t>
        <a:bodyPr/>
        <a:lstStyle/>
        <a:p>
          <a:endParaRPr lang="en-US"/>
        </a:p>
      </dgm:t>
    </dgm:pt>
    <dgm:pt modelId="{0E1E317B-39D3-4878-AECE-601A8AAAB24E}" type="pres">
      <dgm:prSet presAssocID="{C152A3D7-D320-4F44-B669-B3BD4F821006}" presName="hierChild1" presStyleCnt="0">
        <dgm:presLayoutVars>
          <dgm:chPref val="1"/>
          <dgm:dir/>
          <dgm:animOne val="branch"/>
          <dgm:animLvl val="lvl"/>
          <dgm:resizeHandles/>
        </dgm:presLayoutVars>
      </dgm:prSet>
      <dgm:spPr/>
    </dgm:pt>
    <dgm:pt modelId="{41A9CBFE-18DB-4D73-86B7-19A7883C83E8}" type="pres">
      <dgm:prSet presAssocID="{64515ABB-7752-4E33-A8F0-4714681A6542}" presName="hierRoot1" presStyleCnt="0"/>
      <dgm:spPr/>
    </dgm:pt>
    <dgm:pt modelId="{4C07F2F9-98FB-42E7-9AF8-13FA59165685}" type="pres">
      <dgm:prSet presAssocID="{64515ABB-7752-4E33-A8F0-4714681A6542}" presName="composite" presStyleCnt="0"/>
      <dgm:spPr/>
    </dgm:pt>
    <dgm:pt modelId="{24BD5BA3-ED94-4CAF-84CD-CCA1D62545C1}" type="pres">
      <dgm:prSet presAssocID="{64515ABB-7752-4E33-A8F0-4714681A6542}" presName="background" presStyleLbl="node0" presStyleIdx="0" presStyleCnt="2"/>
      <dgm:spPr/>
    </dgm:pt>
    <dgm:pt modelId="{4CE1398D-BDB3-4F52-8960-E6FFEF2364DC}" type="pres">
      <dgm:prSet presAssocID="{64515ABB-7752-4E33-A8F0-4714681A6542}" presName="text" presStyleLbl="fgAcc0" presStyleIdx="0" presStyleCnt="2">
        <dgm:presLayoutVars>
          <dgm:chPref val="3"/>
        </dgm:presLayoutVars>
      </dgm:prSet>
      <dgm:spPr/>
    </dgm:pt>
    <dgm:pt modelId="{BAF6DF71-4F9B-4175-95FF-771682D5DE49}" type="pres">
      <dgm:prSet presAssocID="{64515ABB-7752-4E33-A8F0-4714681A6542}" presName="hierChild2" presStyleCnt="0"/>
      <dgm:spPr/>
    </dgm:pt>
    <dgm:pt modelId="{F1095696-70D2-436E-9A03-9147101960E5}" type="pres">
      <dgm:prSet presAssocID="{E4BC4D94-DE4C-4651-8BC8-F58DB2EA11BB}" presName="hierRoot1" presStyleCnt="0"/>
      <dgm:spPr/>
    </dgm:pt>
    <dgm:pt modelId="{93639678-F679-4640-8E91-1945B5B59B85}" type="pres">
      <dgm:prSet presAssocID="{E4BC4D94-DE4C-4651-8BC8-F58DB2EA11BB}" presName="composite" presStyleCnt="0"/>
      <dgm:spPr/>
    </dgm:pt>
    <dgm:pt modelId="{1853C8B1-59E8-4B1A-AFB2-4EE6E108C777}" type="pres">
      <dgm:prSet presAssocID="{E4BC4D94-DE4C-4651-8BC8-F58DB2EA11BB}" presName="background" presStyleLbl="node0" presStyleIdx="1" presStyleCnt="2"/>
      <dgm:spPr/>
    </dgm:pt>
    <dgm:pt modelId="{F3DA2381-23FD-4874-BC88-AB4A803A2FC5}" type="pres">
      <dgm:prSet presAssocID="{E4BC4D94-DE4C-4651-8BC8-F58DB2EA11BB}" presName="text" presStyleLbl="fgAcc0" presStyleIdx="1" presStyleCnt="2">
        <dgm:presLayoutVars>
          <dgm:chPref val="3"/>
        </dgm:presLayoutVars>
      </dgm:prSet>
      <dgm:spPr/>
    </dgm:pt>
    <dgm:pt modelId="{046DCE43-2253-4812-8122-FF22791E344A}" type="pres">
      <dgm:prSet presAssocID="{E4BC4D94-DE4C-4651-8BC8-F58DB2EA11BB}" presName="hierChild2" presStyleCnt="0"/>
      <dgm:spPr/>
    </dgm:pt>
  </dgm:ptLst>
  <dgm:cxnLst>
    <dgm:cxn modelId="{18B05562-250E-47D4-894A-FF3B89D76378}" type="presOf" srcId="{64515ABB-7752-4E33-A8F0-4714681A6542}" destId="{4CE1398D-BDB3-4F52-8960-E6FFEF2364DC}" srcOrd="0" destOrd="0" presId="urn:microsoft.com/office/officeart/2005/8/layout/hierarchy1"/>
    <dgm:cxn modelId="{F232EE92-E24A-4C9B-AFBF-2A910F99774E}" srcId="{C152A3D7-D320-4F44-B669-B3BD4F821006}" destId="{64515ABB-7752-4E33-A8F0-4714681A6542}" srcOrd="0" destOrd="0" parTransId="{46E12C5E-5A75-42D8-A43C-62CB986F2E16}" sibTransId="{BF05C029-63CC-4CCA-9C6E-0AF19EBBEBED}"/>
    <dgm:cxn modelId="{50F004AF-45CC-4A09-8542-D1165E662760}" type="presOf" srcId="{E4BC4D94-DE4C-4651-8BC8-F58DB2EA11BB}" destId="{F3DA2381-23FD-4874-BC88-AB4A803A2FC5}" srcOrd="0" destOrd="0" presId="urn:microsoft.com/office/officeart/2005/8/layout/hierarchy1"/>
    <dgm:cxn modelId="{13F7A6B7-9B07-493D-8053-5E575712B69B}" srcId="{C152A3D7-D320-4F44-B669-B3BD4F821006}" destId="{E4BC4D94-DE4C-4651-8BC8-F58DB2EA11BB}" srcOrd="1" destOrd="0" parTransId="{A8F3E839-F876-4547-9F92-13C206B1D5B2}" sibTransId="{E7E2CB3E-12BA-4EC3-A482-02CA2FF96A29}"/>
    <dgm:cxn modelId="{B38A19EF-1854-4BD6-B384-CA6C5A1A1ED0}" type="presOf" srcId="{C152A3D7-D320-4F44-B669-B3BD4F821006}" destId="{0E1E317B-39D3-4878-AECE-601A8AAAB24E}" srcOrd="0" destOrd="0" presId="urn:microsoft.com/office/officeart/2005/8/layout/hierarchy1"/>
    <dgm:cxn modelId="{DA5D4253-5F77-4DC2-9376-80901624E83A}" type="presParOf" srcId="{0E1E317B-39D3-4878-AECE-601A8AAAB24E}" destId="{41A9CBFE-18DB-4D73-86B7-19A7883C83E8}" srcOrd="0" destOrd="0" presId="urn:microsoft.com/office/officeart/2005/8/layout/hierarchy1"/>
    <dgm:cxn modelId="{AE3930C0-0B4C-4526-BCE2-877014ADECCE}" type="presParOf" srcId="{41A9CBFE-18DB-4D73-86B7-19A7883C83E8}" destId="{4C07F2F9-98FB-42E7-9AF8-13FA59165685}" srcOrd="0" destOrd="0" presId="urn:microsoft.com/office/officeart/2005/8/layout/hierarchy1"/>
    <dgm:cxn modelId="{5AC755C1-8CEF-4D89-B4EC-435D399B1DD0}" type="presParOf" srcId="{4C07F2F9-98FB-42E7-9AF8-13FA59165685}" destId="{24BD5BA3-ED94-4CAF-84CD-CCA1D62545C1}" srcOrd="0" destOrd="0" presId="urn:microsoft.com/office/officeart/2005/8/layout/hierarchy1"/>
    <dgm:cxn modelId="{F29234CC-F347-493C-B0D3-82E842EBBF7F}" type="presParOf" srcId="{4C07F2F9-98FB-42E7-9AF8-13FA59165685}" destId="{4CE1398D-BDB3-4F52-8960-E6FFEF2364DC}" srcOrd="1" destOrd="0" presId="urn:microsoft.com/office/officeart/2005/8/layout/hierarchy1"/>
    <dgm:cxn modelId="{4FDDC276-A842-4910-9182-EBAF375A613C}" type="presParOf" srcId="{41A9CBFE-18DB-4D73-86B7-19A7883C83E8}" destId="{BAF6DF71-4F9B-4175-95FF-771682D5DE49}" srcOrd="1" destOrd="0" presId="urn:microsoft.com/office/officeart/2005/8/layout/hierarchy1"/>
    <dgm:cxn modelId="{C910960B-4ECA-46DB-BAA2-0C88D2DDC815}" type="presParOf" srcId="{0E1E317B-39D3-4878-AECE-601A8AAAB24E}" destId="{F1095696-70D2-436E-9A03-9147101960E5}" srcOrd="1" destOrd="0" presId="urn:microsoft.com/office/officeart/2005/8/layout/hierarchy1"/>
    <dgm:cxn modelId="{599B9126-3390-4BDD-B750-C63E8444101A}" type="presParOf" srcId="{F1095696-70D2-436E-9A03-9147101960E5}" destId="{93639678-F679-4640-8E91-1945B5B59B85}" srcOrd="0" destOrd="0" presId="urn:microsoft.com/office/officeart/2005/8/layout/hierarchy1"/>
    <dgm:cxn modelId="{5493EF87-9D32-4EBE-AFE7-E2E43D863676}" type="presParOf" srcId="{93639678-F679-4640-8E91-1945B5B59B85}" destId="{1853C8B1-59E8-4B1A-AFB2-4EE6E108C777}" srcOrd="0" destOrd="0" presId="urn:microsoft.com/office/officeart/2005/8/layout/hierarchy1"/>
    <dgm:cxn modelId="{5307EA6F-D0A5-470E-8BD6-3B549462BC5B}" type="presParOf" srcId="{93639678-F679-4640-8E91-1945B5B59B85}" destId="{F3DA2381-23FD-4874-BC88-AB4A803A2FC5}" srcOrd="1" destOrd="0" presId="urn:microsoft.com/office/officeart/2005/8/layout/hierarchy1"/>
    <dgm:cxn modelId="{9B857E6E-51D5-4227-83BB-0C1CEEF7407C}" type="presParOf" srcId="{F1095696-70D2-436E-9A03-9147101960E5}" destId="{046DCE43-2253-4812-8122-FF22791E344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C35C8B-B7B3-4A95-823D-8439075BAB4A}" type="doc">
      <dgm:prSet loTypeId="urn:microsoft.com/office/officeart/2016/7/layout/RepeatingBendingProcessNew" loCatId="process" qsTypeId="urn:microsoft.com/office/officeart/2005/8/quickstyle/simple1" qsCatId="simple" csTypeId="urn:microsoft.com/office/officeart/2005/8/colors/colorful5" csCatId="colorful"/>
      <dgm:spPr/>
      <dgm:t>
        <a:bodyPr/>
        <a:lstStyle/>
        <a:p>
          <a:endParaRPr lang="en-US"/>
        </a:p>
      </dgm:t>
    </dgm:pt>
    <dgm:pt modelId="{66E474D5-9678-45B4-B89A-E7C163AF5207}">
      <dgm:prSet/>
      <dgm:spPr/>
      <dgm:t>
        <a:bodyPr/>
        <a:lstStyle/>
        <a:p>
          <a:r>
            <a:rPr lang="tr-TR"/>
            <a:t>İlk olarak kod GPS’ten gelen NMEA standartında gelen bilgileri alır.</a:t>
          </a:r>
          <a:endParaRPr lang="en-US"/>
        </a:p>
      </dgm:t>
    </dgm:pt>
    <dgm:pt modelId="{7C2429E5-C10F-4963-A283-6FC68CA13315}" type="parTrans" cxnId="{9D3FB49D-2852-4E18-91F5-76FFC88A6F4B}">
      <dgm:prSet/>
      <dgm:spPr/>
      <dgm:t>
        <a:bodyPr/>
        <a:lstStyle/>
        <a:p>
          <a:endParaRPr lang="en-US"/>
        </a:p>
      </dgm:t>
    </dgm:pt>
    <dgm:pt modelId="{3670D60B-C45B-443B-81BF-AE789C3D0370}" type="sibTrans" cxnId="{9D3FB49D-2852-4E18-91F5-76FFC88A6F4B}">
      <dgm:prSet/>
      <dgm:spPr/>
      <dgm:t>
        <a:bodyPr/>
        <a:lstStyle/>
        <a:p>
          <a:endParaRPr lang="en-US"/>
        </a:p>
      </dgm:t>
    </dgm:pt>
    <dgm:pt modelId="{53089D5C-8309-462A-922E-5EB33CD8D68B}">
      <dgm:prSet/>
      <dgm:spPr/>
      <dgm:t>
        <a:bodyPr/>
        <a:lstStyle/>
        <a:p>
          <a:r>
            <a:rPr lang="tr-TR"/>
            <a:t>Bizim için önemli olan latitute ve longitute değerleridir. İstenilirse zaman, aktif görülen uydu sayısı, altitute değerleride alınabilir.</a:t>
          </a:r>
          <a:endParaRPr lang="en-US"/>
        </a:p>
      </dgm:t>
    </dgm:pt>
    <dgm:pt modelId="{51FEC30F-6422-405C-A34C-7E2F32855926}" type="parTrans" cxnId="{5B05A0EC-AD17-4E28-9542-4FDF4061228E}">
      <dgm:prSet/>
      <dgm:spPr/>
      <dgm:t>
        <a:bodyPr/>
        <a:lstStyle/>
        <a:p>
          <a:endParaRPr lang="en-US"/>
        </a:p>
      </dgm:t>
    </dgm:pt>
    <dgm:pt modelId="{B6BB4EF6-C990-423D-93EA-9CD3CA718279}" type="sibTrans" cxnId="{5B05A0EC-AD17-4E28-9542-4FDF4061228E}">
      <dgm:prSet/>
      <dgm:spPr/>
      <dgm:t>
        <a:bodyPr/>
        <a:lstStyle/>
        <a:p>
          <a:endParaRPr lang="en-US"/>
        </a:p>
      </dgm:t>
    </dgm:pt>
    <dgm:pt modelId="{7E96A130-16AB-446C-A2FA-EDADB58BE4C2}">
      <dgm:prSet/>
      <dgm:spPr/>
      <dgm:t>
        <a:bodyPr/>
        <a:lstStyle/>
        <a:p>
          <a:r>
            <a:rPr lang="tr-TR"/>
            <a:t>Daha sonra longitute ve latitute değerleri derece türüne çevrilir.</a:t>
          </a:r>
          <a:endParaRPr lang="en-US"/>
        </a:p>
      </dgm:t>
    </dgm:pt>
    <dgm:pt modelId="{C3C2B5A7-1AB1-4FCE-BA0F-82CACF4F2128}" type="parTrans" cxnId="{F36A1341-1631-47CD-A26D-B72082D7E215}">
      <dgm:prSet/>
      <dgm:spPr/>
      <dgm:t>
        <a:bodyPr/>
        <a:lstStyle/>
        <a:p>
          <a:endParaRPr lang="en-US"/>
        </a:p>
      </dgm:t>
    </dgm:pt>
    <dgm:pt modelId="{FB7CE96E-FBAA-4425-A5B0-79C368CE59AE}" type="sibTrans" cxnId="{F36A1341-1631-47CD-A26D-B72082D7E215}">
      <dgm:prSet/>
      <dgm:spPr/>
      <dgm:t>
        <a:bodyPr/>
        <a:lstStyle/>
        <a:p>
          <a:endParaRPr lang="en-US"/>
        </a:p>
      </dgm:t>
    </dgm:pt>
    <dgm:pt modelId="{2C266104-330E-4B04-95C1-ACC02164592B}">
      <dgm:prSet/>
      <dgm:spPr/>
      <dgm:t>
        <a:bodyPr/>
        <a:lstStyle/>
        <a:p>
          <a:r>
            <a:rPr lang="tr-TR"/>
            <a:t>MQTT aracılığıyla bu longitute ve latitute değerleri Publish edilir.</a:t>
          </a:r>
          <a:endParaRPr lang="en-US"/>
        </a:p>
      </dgm:t>
    </dgm:pt>
    <dgm:pt modelId="{741FFE57-A9B6-4960-BC2C-600397FB7765}" type="parTrans" cxnId="{26CDE79E-EC20-45A4-B914-B96009E1F201}">
      <dgm:prSet/>
      <dgm:spPr/>
      <dgm:t>
        <a:bodyPr/>
        <a:lstStyle/>
        <a:p>
          <a:endParaRPr lang="en-US"/>
        </a:p>
      </dgm:t>
    </dgm:pt>
    <dgm:pt modelId="{37359A38-049E-49DD-ABA5-EA99AEFCBF0E}" type="sibTrans" cxnId="{26CDE79E-EC20-45A4-B914-B96009E1F201}">
      <dgm:prSet/>
      <dgm:spPr/>
      <dgm:t>
        <a:bodyPr/>
        <a:lstStyle/>
        <a:p>
          <a:endParaRPr lang="en-US"/>
        </a:p>
      </dgm:t>
    </dgm:pt>
    <dgm:pt modelId="{59FCC894-BB41-49ED-8F51-CF8E8D64F1CF}">
      <dgm:prSet/>
      <dgm:spPr/>
      <dgm:t>
        <a:bodyPr/>
        <a:lstStyle/>
        <a:p>
          <a:r>
            <a:rPr lang="tr-TR"/>
            <a:t>Daha sonra dinleme yapılacak olan taraftan kod çalışır yani Subscribe olunur.</a:t>
          </a:r>
          <a:endParaRPr lang="en-US"/>
        </a:p>
      </dgm:t>
    </dgm:pt>
    <dgm:pt modelId="{A45B3869-092F-48C4-861D-CB1B2A0AC92E}" type="parTrans" cxnId="{5B39C070-F01D-4E9E-B507-7BDF1869E7C8}">
      <dgm:prSet/>
      <dgm:spPr/>
      <dgm:t>
        <a:bodyPr/>
        <a:lstStyle/>
        <a:p>
          <a:endParaRPr lang="en-US"/>
        </a:p>
      </dgm:t>
    </dgm:pt>
    <dgm:pt modelId="{7D418E9A-012B-4F99-96C5-E0B2723C20A3}" type="sibTrans" cxnId="{5B39C070-F01D-4E9E-B507-7BDF1869E7C8}">
      <dgm:prSet/>
      <dgm:spPr/>
      <dgm:t>
        <a:bodyPr/>
        <a:lstStyle/>
        <a:p>
          <a:endParaRPr lang="en-US"/>
        </a:p>
      </dgm:t>
    </dgm:pt>
    <dgm:pt modelId="{07E642B8-547E-44AB-B139-FDD00EAC6B1D}">
      <dgm:prSet/>
      <dgm:spPr/>
      <dgm:t>
        <a:bodyPr/>
        <a:lstStyle/>
        <a:p>
          <a:r>
            <a:rPr lang="tr-TR"/>
            <a:t>Son olarakta gelen veri bir dosyaya kaydedilir.</a:t>
          </a:r>
          <a:endParaRPr lang="en-US"/>
        </a:p>
      </dgm:t>
    </dgm:pt>
    <dgm:pt modelId="{7FD12ED1-3333-448D-A619-55AD6E3C9075}" type="parTrans" cxnId="{1352CAFF-BCCF-4E8A-B87B-CFE2BFBA8BC8}">
      <dgm:prSet/>
      <dgm:spPr/>
      <dgm:t>
        <a:bodyPr/>
        <a:lstStyle/>
        <a:p>
          <a:endParaRPr lang="en-US"/>
        </a:p>
      </dgm:t>
    </dgm:pt>
    <dgm:pt modelId="{B9B41468-965B-400E-97BF-567EF0EC98F0}" type="sibTrans" cxnId="{1352CAFF-BCCF-4E8A-B87B-CFE2BFBA8BC8}">
      <dgm:prSet/>
      <dgm:spPr/>
      <dgm:t>
        <a:bodyPr/>
        <a:lstStyle/>
        <a:p>
          <a:endParaRPr lang="en-US"/>
        </a:p>
      </dgm:t>
    </dgm:pt>
    <dgm:pt modelId="{C1727C6F-B9FF-48F8-92DA-BE3E90ABD04A}" type="pres">
      <dgm:prSet presAssocID="{02C35C8B-B7B3-4A95-823D-8439075BAB4A}" presName="Name0" presStyleCnt="0">
        <dgm:presLayoutVars>
          <dgm:dir/>
          <dgm:resizeHandles val="exact"/>
        </dgm:presLayoutVars>
      </dgm:prSet>
      <dgm:spPr/>
    </dgm:pt>
    <dgm:pt modelId="{424D5C00-9E0D-4A23-BCB4-A5D00F28ED0D}" type="pres">
      <dgm:prSet presAssocID="{66E474D5-9678-45B4-B89A-E7C163AF5207}" presName="node" presStyleLbl="node1" presStyleIdx="0" presStyleCnt="6">
        <dgm:presLayoutVars>
          <dgm:bulletEnabled val="1"/>
        </dgm:presLayoutVars>
      </dgm:prSet>
      <dgm:spPr/>
    </dgm:pt>
    <dgm:pt modelId="{8F78A6C7-FB9A-43D9-8B0C-FBE8D4C2453A}" type="pres">
      <dgm:prSet presAssocID="{3670D60B-C45B-443B-81BF-AE789C3D0370}" presName="sibTrans" presStyleLbl="sibTrans1D1" presStyleIdx="0" presStyleCnt="5"/>
      <dgm:spPr/>
    </dgm:pt>
    <dgm:pt modelId="{1DD53EC3-A7F7-4B55-A9EE-FE7611807D9D}" type="pres">
      <dgm:prSet presAssocID="{3670D60B-C45B-443B-81BF-AE789C3D0370}" presName="connectorText" presStyleLbl="sibTrans1D1" presStyleIdx="0" presStyleCnt="5"/>
      <dgm:spPr/>
    </dgm:pt>
    <dgm:pt modelId="{61AB88A3-BE55-4972-A153-F434EAFE8A88}" type="pres">
      <dgm:prSet presAssocID="{53089D5C-8309-462A-922E-5EB33CD8D68B}" presName="node" presStyleLbl="node1" presStyleIdx="1" presStyleCnt="6">
        <dgm:presLayoutVars>
          <dgm:bulletEnabled val="1"/>
        </dgm:presLayoutVars>
      </dgm:prSet>
      <dgm:spPr/>
    </dgm:pt>
    <dgm:pt modelId="{02FFA0C4-6536-4216-9B3F-EEA3278F015D}" type="pres">
      <dgm:prSet presAssocID="{B6BB4EF6-C990-423D-93EA-9CD3CA718279}" presName="sibTrans" presStyleLbl="sibTrans1D1" presStyleIdx="1" presStyleCnt="5"/>
      <dgm:spPr/>
    </dgm:pt>
    <dgm:pt modelId="{C4008C76-61EC-4146-8E84-73A33FEA2FBD}" type="pres">
      <dgm:prSet presAssocID="{B6BB4EF6-C990-423D-93EA-9CD3CA718279}" presName="connectorText" presStyleLbl="sibTrans1D1" presStyleIdx="1" presStyleCnt="5"/>
      <dgm:spPr/>
    </dgm:pt>
    <dgm:pt modelId="{BA35352A-0F26-405E-8518-41AE898E8C16}" type="pres">
      <dgm:prSet presAssocID="{7E96A130-16AB-446C-A2FA-EDADB58BE4C2}" presName="node" presStyleLbl="node1" presStyleIdx="2" presStyleCnt="6">
        <dgm:presLayoutVars>
          <dgm:bulletEnabled val="1"/>
        </dgm:presLayoutVars>
      </dgm:prSet>
      <dgm:spPr/>
    </dgm:pt>
    <dgm:pt modelId="{96A37390-6E6A-4D99-BE52-B157AB9BF591}" type="pres">
      <dgm:prSet presAssocID="{FB7CE96E-FBAA-4425-A5B0-79C368CE59AE}" presName="sibTrans" presStyleLbl="sibTrans1D1" presStyleIdx="2" presStyleCnt="5"/>
      <dgm:spPr/>
    </dgm:pt>
    <dgm:pt modelId="{083290F2-5CED-4B19-99B9-8ADCEEA9E66A}" type="pres">
      <dgm:prSet presAssocID="{FB7CE96E-FBAA-4425-A5B0-79C368CE59AE}" presName="connectorText" presStyleLbl="sibTrans1D1" presStyleIdx="2" presStyleCnt="5"/>
      <dgm:spPr/>
    </dgm:pt>
    <dgm:pt modelId="{F5932508-6294-4557-A1AF-726622065CC4}" type="pres">
      <dgm:prSet presAssocID="{2C266104-330E-4B04-95C1-ACC02164592B}" presName="node" presStyleLbl="node1" presStyleIdx="3" presStyleCnt="6">
        <dgm:presLayoutVars>
          <dgm:bulletEnabled val="1"/>
        </dgm:presLayoutVars>
      </dgm:prSet>
      <dgm:spPr/>
    </dgm:pt>
    <dgm:pt modelId="{941FF1E0-2A9F-48DB-9CB7-02200A8FB6C6}" type="pres">
      <dgm:prSet presAssocID="{37359A38-049E-49DD-ABA5-EA99AEFCBF0E}" presName="sibTrans" presStyleLbl="sibTrans1D1" presStyleIdx="3" presStyleCnt="5"/>
      <dgm:spPr/>
    </dgm:pt>
    <dgm:pt modelId="{DEC8C56B-4721-4B83-8EEA-3AEED1AF45E2}" type="pres">
      <dgm:prSet presAssocID="{37359A38-049E-49DD-ABA5-EA99AEFCBF0E}" presName="connectorText" presStyleLbl="sibTrans1D1" presStyleIdx="3" presStyleCnt="5"/>
      <dgm:spPr/>
    </dgm:pt>
    <dgm:pt modelId="{673178E2-F5BA-4342-9DAA-1E64E7800EF2}" type="pres">
      <dgm:prSet presAssocID="{59FCC894-BB41-49ED-8F51-CF8E8D64F1CF}" presName="node" presStyleLbl="node1" presStyleIdx="4" presStyleCnt="6">
        <dgm:presLayoutVars>
          <dgm:bulletEnabled val="1"/>
        </dgm:presLayoutVars>
      </dgm:prSet>
      <dgm:spPr/>
    </dgm:pt>
    <dgm:pt modelId="{1B636476-3D3F-4A08-A6D7-4A6D757FDE82}" type="pres">
      <dgm:prSet presAssocID="{7D418E9A-012B-4F99-96C5-E0B2723C20A3}" presName="sibTrans" presStyleLbl="sibTrans1D1" presStyleIdx="4" presStyleCnt="5"/>
      <dgm:spPr/>
    </dgm:pt>
    <dgm:pt modelId="{6FE9A198-D93F-41C9-B4C7-33AF8FB73CEE}" type="pres">
      <dgm:prSet presAssocID="{7D418E9A-012B-4F99-96C5-E0B2723C20A3}" presName="connectorText" presStyleLbl="sibTrans1D1" presStyleIdx="4" presStyleCnt="5"/>
      <dgm:spPr/>
    </dgm:pt>
    <dgm:pt modelId="{C4DBB747-3F66-4122-8A98-22124CABAA72}" type="pres">
      <dgm:prSet presAssocID="{07E642B8-547E-44AB-B139-FDD00EAC6B1D}" presName="node" presStyleLbl="node1" presStyleIdx="5" presStyleCnt="6">
        <dgm:presLayoutVars>
          <dgm:bulletEnabled val="1"/>
        </dgm:presLayoutVars>
      </dgm:prSet>
      <dgm:spPr/>
    </dgm:pt>
  </dgm:ptLst>
  <dgm:cxnLst>
    <dgm:cxn modelId="{3D8F9006-4BF0-4097-9515-BFB6EBC4B83D}" type="presOf" srcId="{37359A38-049E-49DD-ABA5-EA99AEFCBF0E}" destId="{941FF1E0-2A9F-48DB-9CB7-02200A8FB6C6}" srcOrd="0" destOrd="0" presId="urn:microsoft.com/office/officeart/2016/7/layout/RepeatingBendingProcessNew"/>
    <dgm:cxn modelId="{37E5FB06-D3A1-4DD7-8504-FF1E369E78F3}" type="presOf" srcId="{02C35C8B-B7B3-4A95-823D-8439075BAB4A}" destId="{C1727C6F-B9FF-48F8-92DA-BE3E90ABD04A}" srcOrd="0" destOrd="0" presId="urn:microsoft.com/office/officeart/2016/7/layout/RepeatingBendingProcessNew"/>
    <dgm:cxn modelId="{D474D308-97C0-4778-B13E-7ECB25385BBA}" type="presOf" srcId="{66E474D5-9678-45B4-B89A-E7C163AF5207}" destId="{424D5C00-9E0D-4A23-BCB4-A5D00F28ED0D}" srcOrd="0" destOrd="0" presId="urn:microsoft.com/office/officeart/2016/7/layout/RepeatingBendingProcessNew"/>
    <dgm:cxn modelId="{B0AB2C14-924D-4558-8FA0-933E68BB2984}" type="presOf" srcId="{B6BB4EF6-C990-423D-93EA-9CD3CA718279}" destId="{C4008C76-61EC-4146-8E84-73A33FEA2FBD}" srcOrd="1" destOrd="0" presId="urn:microsoft.com/office/officeart/2016/7/layout/RepeatingBendingProcessNew"/>
    <dgm:cxn modelId="{AD2E1A27-4A91-4FAF-93C2-195CCF14C1A6}" type="presOf" srcId="{FB7CE96E-FBAA-4425-A5B0-79C368CE59AE}" destId="{96A37390-6E6A-4D99-BE52-B157AB9BF591}" srcOrd="0" destOrd="0" presId="urn:microsoft.com/office/officeart/2016/7/layout/RepeatingBendingProcessNew"/>
    <dgm:cxn modelId="{D86C213C-1F55-4256-B9A4-66548ADCE1EB}" type="presOf" srcId="{7E96A130-16AB-446C-A2FA-EDADB58BE4C2}" destId="{BA35352A-0F26-405E-8518-41AE898E8C16}" srcOrd="0" destOrd="0" presId="urn:microsoft.com/office/officeart/2016/7/layout/RepeatingBendingProcessNew"/>
    <dgm:cxn modelId="{F36A1341-1631-47CD-A26D-B72082D7E215}" srcId="{02C35C8B-B7B3-4A95-823D-8439075BAB4A}" destId="{7E96A130-16AB-446C-A2FA-EDADB58BE4C2}" srcOrd="2" destOrd="0" parTransId="{C3C2B5A7-1AB1-4FCE-BA0F-82CACF4F2128}" sibTransId="{FB7CE96E-FBAA-4425-A5B0-79C368CE59AE}"/>
    <dgm:cxn modelId="{2CE41067-3FD8-4935-9DAF-A5B41CBB2C6F}" type="presOf" srcId="{7D418E9A-012B-4F99-96C5-E0B2723C20A3}" destId="{1B636476-3D3F-4A08-A6D7-4A6D757FDE82}" srcOrd="0" destOrd="0" presId="urn:microsoft.com/office/officeart/2016/7/layout/RepeatingBendingProcessNew"/>
    <dgm:cxn modelId="{5B39C070-F01D-4E9E-B507-7BDF1869E7C8}" srcId="{02C35C8B-B7B3-4A95-823D-8439075BAB4A}" destId="{59FCC894-BB41-49ED-8F51-CF8E8D64F1CF}" srcOrd="4" destOrd="0" parTransId="{A45B3869-092F-48C4-861D-CB1B2A0AC92E}" sibTransId="{7D418E9A-012B-4F99-96C5-E0B2723C20A3}"/>
    <dgm:cxn modelId="{70978654-1664-4B22-9FCD-ABE890C73682}" type="presOf" srcId="{2C266104-330E-4B04-95C1-ACC02164592B}" destId="{F5932508-6294-4557-A1AF-726622065CC4}" srcOrd="0" destOrd="0" presId="urn:microsoft.com/office/officeart/2016/7/layout/RepeatingBendingProcessNew"/>
    <dgm:cxn modelId="{F2170D56-AF2E-4F15-A08F-35AC8E413804}" type="presOf" srcId="{3670D60B-C45B-443B-81BF-AE789C3D0370}" destId="{1DD53EC3-A7F7-4B55-A9EE-FE7611807D9D}" srcOrd="1" destOrd="0" presId="urn:microsoft.com/office/officeart/2016/7/layout/RepeatingBendingProcessNew"/>
    <dgm:cxn modelId="{9D3FB49D-2852-4E18-91F5-76FFC88A6F4B}" srcId="{02C35C8B-B7B3-4A95-823D-8439075BAB4A}" destId="{66E474D5-9678-45B4-B89A-E7C163AF5207}" srcOrd="0" destOrd="0" parTransId="{7C2429E5-C10F-4963-A283-6FC68CA13315}" sibTransId="{3670D60B-C45B-443B-81BF-AE789C3D0370}"/>
    <dgm:cxn modelId="{26CDE79E-EC20-45A4-B914-B96009E1F201}" srcId="{02C35C8B-B7B3-4A95-823D-8439075BAB4A}" destId="{2C266104-330E-4B04-95C1-ACC02164592B}" srcOrd="3" destOrd="0" parTransId="{741FFE57-A9B6-4960-BC2C-600397FB7765}" sibTransId="{37359A38-049E-49DD-ABA5-EA99AEFCBF0E}"/>
    <dgm:cxn modelId="{8174FFAD-3424-4441-ACFC-B39FCD0438EB}" type="presOf" srcId="{7D418E9A-012B-4F99-96C5-E0B2723C20A3}" destId="{6FE9A198-D93F-41C9-B4C7-33AF8FB73CEE}" srcOrd="1" destOrd="0" presId="urn:microsoft.com/office/officeart/2016/7/layout/RepeatingBendingProcessNew"/>
    <dgm:cxn modelId="{6403BAB6-484C-4CB9-AA6A-B0A82952C5D1}" type="presOf" srcId="{3670D60B-C45B-443B-81BF-AE789C3D0370}" destId="{8F78A6C7-FB9A-43D9-8B0C-FBE8D4C2453A}" srcOrd="0" destOrd="0" presId="urn:microsoft.com/office/officeart/2016/7/layout/RepeatingBendingProcessNew"/>
    <dgm:cxn modelId="{A3B1C2BB-A83D-494F-B111-918666B88AEC}" type="presOf" srcId="{59FCC894-BB41-49ED-8F51-CF8E8D64F1CF}" destId="{673178E2-F5BA-4342-9DAA-1E64E7800EF2}" srcOrd="0" destOrd="0" presId="urn:microsoft.com/office/officeart/2016/7/layout/RepeatingBendingProcessNew"/>
    <dgm:cxn modelId="{2B83C1C8-5246-4063-9394-79B0B0C75AF4}" type="presOf" srcId="{53089D5C-8309-462A-922E-5EB33CD8D68B}" destId="{61AB88A3-BE55-4972-A153-F434EAFE8A88}" srcOrd="0" destOrd="0" presId="urn:microsoft.com/office/officeart/2016/7/layout/RepeatingBendingProcessNew"/>
    <dgm:cxn modelId="{ACC91ACB-B474-4DB4-8DBE-A7ED948EDBBE}" type="presOf" srcId="{B6BB4EF6-C990-423D-93EA-9CD3CA718279}" destId="{02FFA0C4-6536-4216-9B3F-EEA3278F015D}" srcOrd="0" destOrd="0" presId="urn:microsoft.com/office/officeart/2016/7/layout/RepeatingBendingProcessNew"/>
    <dgm:cxn modelId="{40B1DED8-2856-419C-AA42-DA2094EC451D}" type="presOf" srcId="{37359A38-049E-49DD-ABA5-EA99AEFCBF0E}" destId="{DEC8C56B-4721-4B83-8EEA-3AEED1AF45E2}" srcOrd="1" destOrd="0" presId="urn:microsoft.com/office/officeart/2016/7/layout/RepeatingBendingProcessNew"/>
    <dgm:cxn modelId="{867A9ED9-192E-46F2-9EA7-CFA3305952EC}" type="presOf" srcId="{FB7CE96E-FBAA-4425-A5B0-79C368CE59AE}" destId="{083290F2-5CED-4B19-99B9-8ADCEEA9E66A}" srcOrd="1" destOrd="0" presId="urn:microsoft.com/office/officeart/2016/7/layout/RepeatingBendingProcessNew"/>
    <dgm:cxn modelId="{5B05A0EC-AD17-4E28-9542-4FDF4061228E}" srcId="{02C35C8B-B7B3-4A95-823D-8439075BAB4A}" destId="{53089D5C-8309-462A-922E-5EB33CD8D68B}" srcOrd="1" destOrd="0" parTransId="{51FEC30F-6422-405C-A34C-7E2F32855926}" sibTransId="{B6BB4EF6-C990-423D-93EA-9CD3CA718279}"/>
    <dgm:cxn modelId="{C8499DF8-9789-45D3-9079-1A5AA09B0478}" type="presOf" srcId="{07E642B8-547E-44AB-B139-FDD00EAC6B1D}" destId="{C4DBB747-3F66-4122-8A98-22124CABAA72}" srcOrd="0" destOrd="0" presId="urn:microsoft.com/office/officeart/2016/7/layout/RepeatingBendingProcessNew"/>
    <dgm:cxn modelId="{1352CAFF-BCCF-4E8A-B87B-CFE2BFBA8BC8}" srcId="{02C35C8B-B7B3-4A95-823D-8439075BAB4A}" destId="{07E642B8-547E-44AB-B139-FDD00EAC6B1D}" srcOrd="5" destOrd="0" parTransId="{7FD12ED1-3333-448D-A619-55AD6E3C9075}" sibTransId="{B9B41468-965B-400E-97BF-567EF0EC98F0}"/>
    <dgm:cxn modelId="{BA3A7A63-D8E9-4BE8-B6BF-B33EC7CEFC12}" type="presParOf" srcId="{C1727C6F-B9FF-48F8-92DA-BE3E90ABD04A}" destId="{424D5C00-9E0D-4A23-BCB4-A5D00F28ED0D}" srcOrd="0" destOrd="0" presId="urn:microsoft.com/office/officeart/2016/7/layout/RepeatingBendingProcessNew"/>
    <dgm:cxn modelId="{DAB8CC0B-2045-4F79-A7CE-A187E2C6CAA0}" type="presParOf" srcId="{C1727C6F-B9FF-48F8-92DA-BE3E90ABD04A}" destId="{8F78A6C7-FB9A-43D9-8B0C-FBE8D4C2453A}" srcOrd="1" destOrd="0" presId="urn:microsoft.com/office/officeart/2016/7/layout/RepeatingBendingProcessNew"/>
    <dgm:cxn modelId="{872E88F1-0D15-4602-82FA-01E4C3866EB7}" type="presParOf" srcId="{8F78A6C7-FB9A-43D9-8B0C-FBE8D4C2453A}" destId="{1DD53EC3-A7F7-4B55-A9EE-FE7611807D9D}" srcOrd="0" destOrd="0" presId="urn:microsoft.com/office/officeart/2016/7/layout/RepeatingBendingProcessNew"/>
    <dgm:cxn modelId="{0BB3C2F0-C51E-4DA9-83CD-D00D704B7A44}" type="presParOf" srcId="{C1727C6F-B9FF-48F8-92DA-BE3E90ABD04A}" destId="{61AB88A3-BE55-4972-A153-F434EAFE8A88}" srcOrd="2" destOrd="0" presId="urn:microsoft.com/office/officeart/2016/7/layout/RepeatingBendingProcessNew"/>
    <dgm:cxn modelId="{0C685B25-0BF6-4CF0-BB76-5E55ACEB7E1C}" type="presParOf" srcId="{C1727C6F-B9FF-48F8-92DA-BE3E90ABD04A}" destId="{02FFA0C4-6536-4216-9B3F-EEA3278F015D}" srcOrd="3" destOrd="0" presId="urn:microsoft.com/office/officeart/2016/7/layout/RepeatingBendingProcessNew"/>
    <dgm:cxn modelId="{A474F752-960F-471C-A42C-BBDC03B56893}" type="presParOf" srcId="{02FFA0C4-6536-4216-9B3F-EEA3278F015D}" destId="{C4008C76-61EC-4146-8E84-73A33FEA2FBD}" srcOrd="0" destOrd="0" presId="urn:microsoft.com/office/officeart/2016/7/layout/RepeatingBendingProcessNew"/>
    <dgm:cxn modelId="{4A1C6D79-9BC2-4D2B-914F-E750AE81A9DF}" type="presParOf" srcId="{C1727C6F-B9FF-48F8-92DA-BE3E90ABD04A}" destId="{BA35352A-0F26-405E-8518-41AE898E8C16}" srcOrd="4" destOrd="0" presId="urn:microsoft.com/office/officeart/2016/7/layout/RepeatingBendingProcessNew"/>
    <dgm:cxn modelId="{2A26E9A3-68A9-4F59-9B23-62F3ED36F89C}" type="presParOf" srcId="{C1727C6F-B9FF-48F8-92DA-BE3E90ABD04A}" destId="{96A37390-6E6A-4D99-BE52-B157AB9BF591}" srcOrd="5" destOrd="0" presId="urn:microsoft.com/office/officeart/2016/7/layout/RepeatingBendingProcessNew"/>
    <dgm:cxn modelId="{42FCCB6B-1AAA-40ED-9CE7-26B9430E1410}" type="presParOf" srcId="{96A37390-6E6A-4D99-BE52-B157AB9BF591}" destId="{083290F2-5CED-4B19-99B9-8ADCEEA9E66A}" srcOrd="0" destOrd="0" presId="urn:microsoft.com/office/officeart/2016/7/layout/RepeatingBendingProcessNew"/>
    <dgm:cxn modelId="{67605FB0-AB82-446B-8646-373271F6F9DD}" type="presParOf" srcId="{C1727C6F-B9FF-48F8-92DA-BE3E90ABD04A}" destId="{F5932508-6294-4557-A1AF-726622065CC4}" srcOrd="6" destOrd="0" presId="urn:microsoft.com/office/officeart/2016/7/layout/RepeatingBendingProcessNew"/>
    <dgm:cxn modelId="{8320BE14-D51F-4D91-A96C-5EED93A03CF7}" type="presParOf" srcId="{C1727C6F-B9FF-48F8-92DA-BE3E90ABD04A}" destId="{941FF1E0-2A9F-48DB-9CB7-02200A8FB6C6}" srcOrd="7" destOrd="0" presId="urn:microsoft.com/office/officeart/2016/7/layout/RepeatingBendingProcessNew"/>
    <dgm:cxn modelId="{42F872BF-F2F3-4E14-8EFB-E128C65502EE}" type="presParOf" srcId="{941FF1E0-2A9F-48DB-9CB7-02200A8FB6C6}" destId="{DEC8C56B-4721-4B83-8EEA-3AEED1AF45E2}" srcOrd="0" destOrd="0" presId="urn:microsoft.com/office/officeart/2016/7/layout/RepeatingBendingProcessNew"/>
    <dgm:cxn modelId="{0780E5AE-C883-4E25-8687-6C217068D48E}" type="presParOf" srcId="{C1727C6F-B9FF-48F8-92DA-BE3E90ABD04A}" destId="{673178E2-F5BA-4342-9DAA-1E64E7800EF2}" srcOrd="8" destOrd="0" presId="urn:microsoft.com/office/officeart/2016/7/layout/RepeatingBendingProcessNew"/>
    <dgm:cxn modelId="{E4C2823F-2C11-4CF2-85DB-72A3F4448F4C}" type="presParOf" srcId="{C1727C6F-B9FF-48F8-92DA-BE3E90ABD04A}" destId="{1B636476-3D3F-4A08-A6D7-4A6D757FDE82}" srcOrd="9" destOrd="0" presId="urn:microsoft.com/office/officeart/2016/7/layout/RepeatingBendingProcessNew"/>
    <dgm:cxn modelId="{78453AA5-695B-43C6-A7E2-E20FA5E1565C}" type="presParOf" srcId="{1B636476-3D3F-4A08-A6D7-4A6D757FDE82}" destId="{6FE9A198-D93F-41C9-B4C7-33AF8FB73CEE}" srcOrd="0" destOrd="0" presId="urn:microsoft.com/office/officeart/2016/7/layout/RepeatingBendingProcessNew"/>
    <dgm:cxn modelId="{B1AA4FF7-7B26-4174-B943-F46F9DA81667}" type="presParOf" srcId="{C1727C6F-B9FF-48F8-92DA-BE3E90ABD04A}" destId="{C4DBB747-3F66-4122-8A98-22124CABAA72}"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BD5BA3-ED94-4CAF-84CD-CCA1D62545C1}">
      <dsp:nvSpPr>
        <dsp:cNvPr id="0" name=""/>
        <dsp:cNvSpPr/>
      </dsp:nvSpPr>
      <dsp:spPr>
        <a:xfrm>
          <a:off x="1320" y="150224"/>
          <a:ext cx="4636182" cy="294397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E1398D-BDB3-4F52-8960-E6FFEF2364DC}">
      <dsp:nvSpPr>
        <dsp:cNvPr id="0" name=""/>
        <dsp:cNvSpPr/>
      </dsp:nvSpPr>
      <dsp:spPr>
        <a:xfrm>
          <a:off x="516452" y="639599"/>
          <a:ext cx="4636182" cy="294397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tr-TR" sz="2600" kern="1200"/>
            <a:t>Projemde öncelikli olarak GPS’ten alınan latitute ve longitute bilgilerini MQTT ile bir başka cihaz ile haberleşmesini sağlayıp gelen bilginin kaydedilmesi hedeflenmiştir.</a:t>
          </a:r>
          <a:endParaRPr lang="en-US" sz="2600" kern="1200"/>
        </a:p>
      </dsp:txBody>
      <dsp:txXfrm>
        <a:off x="602678" y="725825"/>
        <a:ext cx="4463730" cy="2771523"/>
      </dsp:txXfrm>
    </dsp:sp>
    <dsp:sp modelId="{1853C8B1-59E8-4B1A-AFB2-4EE6E108C777}">
      <dsp:nvSpPr>
        <dsp:cNvPr id="0" name=""/>
        <dsp:cNvSpPr/>
      </dsp:nvSpPr>
      <dsp:spPr>
        <a:xfrm>
          <a:off x="5667765" y="150224"/>
          <a:ext cx="4636182" cy="294397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DA2381-23FD-4874-BC88-AB4A803A2FC5}">
      <dsp:nvSpPr>
        <dsp:cNvPr id="0" name=""/>
        <dsp:cNvSpPr/>
      </dsp:nvSpPr>
      <dsp:spPr>
        <a:xfrm>
          <a:off x="6182897" y="639599"/>
          <a:ext cx="4636182" cy="294397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tr-TR" sz="2600" kern="1200"/>
            <a:t>Burada gerekli kurulumlar, yazılımlar sıra ile yapılarak projede sona gelinmiştir.</a:t>
          </a:r>
          <a:endParaRPr lang="en-US" sz="2600" kern="1200"/>
        </a:p>
      </dsp:txBody>
      <dsp:txXfrm>
        <a:off x="6269123" y="725825"/>
        <a:ext cx="4463730" cy="27715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78A6C7-FB9A-43D9-8B0C-FBE8D4C2453A}">
      <dsp:nvSpPr>
        <dsp:cNvPr id="0" name=""/>
        <dsp:cNvSpPr/>
      </dsp:nvSpPr>
      <dsp:spPr>
        <a:xfrm>
          <a:off x="2614981" y="709129"/>
          <a:ext cx="546965" cy="91440"/>
        </a:xfrm>
        <a:custGeom>
          <a:avLst/>
          <a:gdLst/>
          <a:ahLst/>
          <a:cxnLst/>
          <a:rect l="0" t="0" r="0" b="0"/>
          <a:pathLst>
            <a:path>
              <a:moveTo>
                <a:pt x="0" y="45720"/>
              </a:moveTo>
              <a:lnTo>
                <a:pt x="546965"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751961"/>
        <a:ext cx="28878" cy="5775"/>
      </dsp:txXfrm>
    </dsp:sp>
    <dsp:sp modelId="{424D5C00-9E0D-4A23-BCB4-A5D00F28ED0D}">
      <dsp:nvSpPr>
        <dsp:cNvPr id="0" name=""/>
        <dsp:cNvSpPr/>
      </dsp:nvSpPr>
      <dsp:spPr>
        <a:xfrm>
          <a:off x="105624" y="1502"/>
          <a:ext cx="2511156" cy="150669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622300">
            <a:lnSpc>
              <a:spcPct val="90000"/>
            </a:lnSpc>
            <a:spcBef>
              <a:spcPct val="0"/>
            </a:spcBef>
            <a:spcAft>
              <a:spcPct val="35000"/>
            </a:spcAft>
            <a:buNone/>
          </a:pPr>
          <a:r>
            <a:rPr lang="tr-TR" sz="1400" kern="1200"/>
            <a:t>İlk olarak kod GPS’ten gelen NMEA standartında gelen bilgileri alır.</a:t>
          </a:r>
          <a:endParaRPr lang="en-US" sz="1400" kern="1200"/>
        </a:p>
      </dsp:txBody>
      <dsp:txXfrm>
        <a:off x="105624" y="1502"/>
        <a:ext cx="2511156" cy="1506693"/>
      </dsp:txXfrm>
    </dsp:sp>
    <dsp:sp modelId="{02FFA0C4-6536-4216-9B3F-EEA3278F015D}">
      <dsp:nvSpPr>
        <dsp:cNvPr id="0" name=""/>
        <dsp:cNvSpPr/>
      </dsp:nvSpPr>
      <dsp:spPr>
        <a:xfrm>
          <a:off x="1361202" y="1506396"/>
          <a:ext cx="3088722" cy="546965"/>
        </a:xfrm>
        <a:custGeom>
          <a:avLst/>
          <a:gdLst/>
          <a:ahLst/>
          <a:cxnLst/>
          <a:rect l="0" t="0" r="0" b="0"/>
          <a:pathLst>
            <a:path>
              <a:moveTo>
                <a:pt x="3088722" y="0"/>
              </a:moveTo>
              <a:lnTo>
                <a:pt x="3088722" y="290582"/>
              </a:lnTo>
              <a:lnTo>
                <a:pt x="0" y="290582"/>
              </a:lnTo>
              <a:lnTo>
                <a:pt x="0" y="546965"/>
              </a:lnTo>
            </a:path>
          </a:pathLst>
        </a:custGeom>
        <a:noFill/>
        <a:ln w="6350" cap="flat" cmpd="sng" algn="ctr">
          <a:solidFill>
            <a:schemeClr val="accent5">
              <a:hueOff val="-1689636"/>
              <a:satOff val="-4355"/>
              <a:lumOff val="-294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27007" y="1776991"/>
        <a:ext cx="157112" cy="5775"/>
      </dsp:txXfrm>
    </dsp:sp>
    <dsp:sp modelId="{61AB88A3-BE55-4972-A153-F434EAFE8A88}">
      <dsp:nvSpPr>
        <dsp:cNvPr id="0" name=""/>
        <dsp:cNvSpPr/>
      </dsp:nvSpPr>
      <dsp:spPr>
        <a:xfrm>
          <a:off x="3194346" y="1502"/>
          <a:ext cx="2511156" cy="1506693"/>
        </a:xfrm>
        <a:prstGeom prst="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622300">
            <a:lnSpc>
              <a:spcPct val="90000"/>
            </a:lnSpc>
            <a:spcBef>
              <a:spcPct val="0"/>
            </a:spcBef>
            <a:spcAft>
              <a:spcPct val="35000"/>
            </a:spcAft>
            <a:buNone/>
          </a:pPr>
          <a:r>
            <a:rPr lang="tr-TR" sz="1400" kern="1200"/>
            <a:t>Bizim için önemli olan latitute ve longitute değerleridir. İstenilirse zaman, aktif görülen uydu sayısı, altitute değerleride alınabilir.</a:t>
          </a:r>
          <a:endParaRPr lang="en-US" sz="1400" kern="1200"/>
        </a:p>
      </dsp:txBody>
      <dsp:txXfrm>
        <a:off x="3194346" y="1502"/>
        <a:ext cx="2511156" cy="1506693"/>
      </dsp:txXfrm>
    </dsp:sp>
    <dsp:sp modelId="{96A37390-6E6A-4D99-BE52-B157AB9BF591}">
      <dsp:nvSpPr>
        <dsp:cNvPr id="0" name=""/>
        <dsp:cNvSpPr/>
      </dsp:nvSpPr>
      <dsp:spPr>
        <a:xfrm>
          <a:off x="2614981" y="2793389"/>
          <a:ext cx="546965" cy="91440"/>
        </a:xfrm>
        <a:custGeom>
          <a:avLst/>
          <a:gdLst/>
          <a:ahLst/>
          <a:cxnLst/>
          <a:rect l="0" t="0" r="0" b="0"/>
          <a:pathLst>
            <a:path>
              <a:moveTo>
                <a:pt x="0" y="45720"/>
              </a:moveTo>
              <a:lnTo>
                <a:pt x="546965" y="45720"/>
              </a:lnTo>
            </a:path>
          </a:pathLst>
        </a:custGeom>
        <a:noFill/>
        <a:ln w="6350" cap="flat" cmpd="sng" algn="ctr">
          <a:solidFill>
            <a:schemeClr val="accent5">
              <a:hueOff val="-3379271"/>
              <a:satOff val="-8710"/>
              <a:lumOff val="-588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2836221"/>
        <a:ext cx="28878" cy="5775"/>
      </dsp:txXfrm>
    </dsp:sp>
    <dsp:sp modelId="{BA35352A-0F26-405E-8518-41AE898E8C16}">
      <dsp:nvSpPr>
        <dsp:cNvPr id="0" name=""/>
        <dsp:cNvSpPr/>
      </dsp:nvSpPr>
      <dsp:spPr>
        <a:xfrm>
          <a:off x="105624" y="2085762"/>
          <a:ext cx="2511156" cy="1506693"/>
        </a:xfrm>
        <a:prstGeom prst="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622300">
            <a:lnSpc>
              <a:spcPct val="90000"/>
            </a:lnSpc>
            <a:spcBef>
              <a:spcPct val="0"/>
            </a:spcBef>
            <a:spcAft>
              <a:spcPct val="35000"/>
            </a:spcAft>
            <a:buNone/>
          </a:pPr>
          <a:r>
            <a:rPr lang="tr-TR" sz="1400" kern="1200"/>
            <a:t>Daha sonra longitute ve latitute değerleri derece türüne çevrilir.</a:t>
          </a:r>
          <a:endParaRPr lang="en-US" sz="1400" kern="1200"/>
        </a:p>
      </dsp:txBody>
      <dsp:txXfrm>
        <a:off x="105624" y="2085762"/>
        <a:ext cx="2511156" cy="1506693"/>
      </dsp:txXfrm>
    </dsp:sp>
    <dsp:sp modelId="{941FF1E0-2A9F-48DB-9CB7-02200A8FB6C6}">
      <dsp:nvSpPr>
        <dsp:cNvPr id="0" name=""/>
        <dsp:cNvSpPr/>
      </dsp:nvSpPr>
      <dsp:spPr>
        <a:xfrm>
          <a:off x="1361202" y="3590656"/>
          <a:ext cx="3088722" cy="546965"/>
        </a:xfrm>
        <a:custGeom>
          <a:avLst/>
          <a:gdLst/>
          <a:ahLst/>
          <a:cxnLst/>
          <a:rect l="0" t="0" r="0" b="0"/>
          <a:pathLst>
            <a:path>
              <a:moveTo>
                <a:pt x="3088722" y="0"/>
              </a:moveTo>
              <a:lnTo>
                <a:pt x="3088722" y="290582"/>
              </a:lnTo>
              <a:lnTo>
                <a:pt x="0" y="290582"/>
              </a:lnTo>
              <a:lnTo>
                <a:pt x="0" y="546965"/>
              </a:lnTo>
            </a:path>
          </a:pathLst>
        </a:custGeom>
        <a:noFill/>
        <a:ln w="6350" cap="flat" cmpd="sng" algn="ctr">
          <a:solidFill>
            <a:schemeClr val="accent5">
              <a:hueOff val="-5068907"/>
              <a:satOff val="-13064"/>
              <a:lumOff val="-8824"/>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27007" y="3861251"/>
        <a:ext cx="157112" cy="5775"/>
      </dsp:txXfrm>
    </dsp:sp>
    <dsp:sp modelId="{F5932508-6294-4557-A1AF-726622065CC4}">
      <dsp:nvSpPr>
        <dsp:cNvPr id="0" name=""/>
        <dsp:cNvSpPr/>
      </dsp:nvSpPr>
      <dsp:spPr>
        <a:xfrm>
          <a:off x="3194346" y="2085762"/>
          <a:ext cx="2511156" cy="1506693"/>
        </a:xfrm>
        <a:prstGeom prst="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622300">
            <a:lnSpc>
              <a:spcPct val="90000"/>
            </a:lnSpc>
            <a:spcBef>
              <a:spcPct val="0"/>
            </a:spcBef>
            <a:spcAft>
              <a:spcPct val="35000"/>
            </a:spcAft>
            <a:buNone/>
          </a:pPr>
          <a:r>
            <a:rPr lang="tr-TR" sz="1400" kern="1200"/>
            <a:t>MQTT aracılığıyla bu longitute ve latitute değerleri Publish edilir.</a:t>
          </a:r>
          <a:endParaRPr lang="en-US" sz="1400" kern="1200"/>
        </a:p>
      </dsp:txBody>
      <dsp:txXfrm>
        <a:off x="3194346" y="2085762"/>
        <a:ext cx="2511156" cy="1506693"/>
      </dsp:txXfrm>
    </dsp:sp>
    <dsp:sp modelId="{1B636476-3D3F-4A08-A6D7-4A6D757FDE82}">
      <dsp:nvSpPr>
        <dsp:cNvPr id="0" name=""/>
        <dsp:cNvSpPr/>
      </dsp:nvSpPr>
      <dsp:spPr>
        <a:xfrm>
          <a:off x="2614981" y="4877649"/>
          <a:ext cx="546965" cy="91440"/>
        </a:xfrm>
        <a:custGeom>
          <a:avLst/>
          <a:gdLst/>
          <a:ahLst/>
          <a:cxnLst/>
          <a:rect l="0" t="0" r="0" b="0"/>
          <a:pathLst>
            <a:path>
              <a:moveTo>
                <a:pt x="0" y="45720"/>
              </a:moveTo>
              <a:lnTo>
                <a:pt x="546965" y="45720"/>
              </a:lnTo>
            </a:path>
          </a:pathLst>
        </a:custGeom>
        <a:noFill/>
        <a:ln w="6350" cap="flat" cmpd="sng" algn="ctr">
          <a:solidFill>
            <a:schemeClr val="accent5">
              <a:hueOff val="-6758543"/>
              <a:satOff val="-17419"/>
              <a:lumOff val="-1176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4920481"/>
        <a:ext cx="28878" cy="5775"/>
      </dsp:txXfrm>
    </dsp:sp>
    <dsp:sp modelId="{673178E2-F5BA-4342-9DAA-1E64E7800EF2}">
      <dsp:nvSpPr>
        <dsp:cNvPr id="0" name=""/>
        <dsp:cNvSpPr/>
      </dsp:nvSpPr>
      <dsp:spPr>
        <a:xfrm>
          <a:off x="105624" y="4170022"/>
          <a:ext cx="2511156" cy="1506693"/>
        </a:xfrm>
        <a:prstGeom prst="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622300">
            <a:lnSpc>
              <a:spcPct val="90000"/>
            </a:lnSpc>
            <a:spcBef>
              <a:spcPct val="0"/>
            </a:spcBef>
            <a:spcAft>
              <a:spcPct val="35000"/>
            </a:spcAft>
            <a:buNone/>
          </a:pPr>
          <a:r>
            <a:rPr lang="tr-TR" sz="1400" kern="1200"/>
            <a:t>Daha sonra dinleme yapılacak olan taraftan kod çalışır yani Subscribe olunur.</a:t>
          </a:r>
          <a:endParaRPr lang="en-US" sz="1400" kern="1200"/>
        </a:p>
      </dsp:txBody>
      <dsp:txXfrm>
        <a:off x="105624" y="4170022"/>
        <a:ext cx="2511156" cy="1506693"/>
      </dsp:txXfrm>
    </dsp:sp>
    <dsp:sp modelId="{C4DBB747-3F66-4122-8A98-22124CABAA72}">
      <dsp:nvSpPr>
        <dsp:cNvPr id="0" name=""/>
        <dsp:cNvSpPr/>
      </dsp:nvSpPr>
      <dsp:spPr>
        <a:xfrm>
          <a:off x="3194346" y="4170022"/>
          <a:ext cx="2511156" cy="1506693"/>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622300">
            <a:lnSpc>
              <a:spcPct val="90000"/>
            </a:lnSpc>
            <a:spcBef>
              <a:spcPct val="0"/>
            </a:spcBef>
            <a:spcAft>
              <a:spcPct val="35000"/>
            </a:spcAft>
            <a:buNone/>
          </a:pPr>
          <a:r>
            <a:rPr lang="tr-TR" sz="1400" kern="1200"/>
            <a:t>Son olarakta gelen veri bir dosyaya kaydedilir.</a:t>
          </a:r>
          <a:endParaRPr lang="en-US" sz="1400" kern="1200"/>
        </a:p>
      </dsp:txBody>
      <dsp:txXfrm>
        <a:off x="3194346" y="4170022"/>
        <a:ext cx="2511156" cy="150669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sv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4022A56-0A43-DF3D-DC44-09F5FE9F71BF}"/>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1F3A68EB-687A-D8D8-CA0D-FD2C00C2F6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840B78C5-F741-F22E-209E-6FE540323D6D}"/>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5" name="Alt Bilgi Yer Tutucusu 4">
            <a:extLst>
              <a:ext uri="{FF2B5EF4-FFF2-40B4-BE49-F238E27FC236}">
                <a16:creationId xmlns:a16="http://schemas.microsoft.com/office/drawing/2014/main" id="{0F4114BE-73F0-1A8E-AB71-860C3008420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1C6D96BE-F27A-5975-B2BF-480600CC4112}"/>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1676499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0009768-7769-4AEC-D78D-A6B8B5BC97B8}"/>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46D67452-EB9D-B56A-F417-59F40CD57829}"/>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9EEC7863-6AC0-F94E-D702-A72E500AA33E}"/>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5" name="Alt Bilgi Yer Tutucusu 4">
            <a:extLst>
              <a:ext uri="{FF2B5EF4-FFF2-40B4-BE49-F238E27FC236}">
                <a16:creationId xmlns:a16="http://schemas.microsoft.com/office/drawing/2014/main" id="{9F833AA0-0D2E-CEAB-6C51-9A7B963BBD56}"/>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4C428FD9-F8C6-1937-2AEA-E2CC21773F0C}"/>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1498116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277C2152-4909-2C98-E37C-D10E63A7D37B}"/>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92076713-4230-8A54-B6DF-068E23251E57}"/>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CDA3E2C3-8D0C-15D7-1BC7-817DD1CCE7A7}"/>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5" name="Alt Bilgi Yer Tutucusu 4">
            <a:extLst>
              <a:ext uri="{FF2B5EF4-FFF2-40B4-BE49-F238E27FC236}">
                <a16:creationId xmlns:a16="http://schemas.microsoft.com/office/drawing/2014/main" id="{8E4C7DE2-ACD1-FB3A-2FDB-B92E16EEA80A}"/>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5C084607-B6AD-D7B5-19D4-07AF1B4EC106}"/>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3424039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BF89B95-8260-7BFF-F927-5D3655C91705}"/>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46C8273C-2295-B7AB-D6DD-CEE87DFC9E77}"/>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70387881-3533-3B16-D723-E06BE3365228}"/>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5" name="Alt Bilgi Yer Tutucusu 4">
            <a:extLst>
              <a:ext uri="{FF2B5EF4-FFF2-40B4-BE49-F238E27FC236}">
                <a16:creationId xmlns:a16="http://schemas.microsoft.com/office/drawing/2014/main" id="{A678877D-9B23-4942-DE6D-B28794554F2C}"/>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4370C461-10E5-425F-04C6-80A6C321596C}"/>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3694177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43D862F-4304-CAAC-7B77-62DF157FB93C}"/>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D83D6D38-DDD3-EA03-B66A-A1810893164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37641154-FAAA-8FC2-5964-A2915C87D6AD}"/>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5" name="Alt Bilgi Yer Tutucusu 4">
            <a:extLst>
              <a:ext uri="{FF2B5EF4-FFF2-40B4-BE49-F238E27FC236}">
                <a16:creationId xmlns:a16="http://schemas.microsoft.com/office/drawing/2014/main" id="{369BB8C8-58C3-0F66-16D0-4BCF14374F4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D2F312F3-9CD9-6BE0-3C0F-8734C4054515}"/>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3445284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D407D72-6141-E860-A11F-34DC4F18CF30}"/>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0E52BA3C-4840-222F-009D-D57D5347BA4B}"/>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FC5DAE81-1694-772E-9021-697A65B8BF39}"/>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A620D9DB-164A-5223-5C8A-D61AF5F6EBB6}"/>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6" name="Alt Bilgi Yer Tutucusu 5">
            <a:extLst>
              <a:ext uri="{FF2B5EF4-FFF2-40B4-BE49-F238E27FC236}">
                <a16:creationId xmlns:a16="http://schemas.microsoft.com/office/drawing/2014/main" id="{D13BF175-B562-1920-45F6-4519D6185A65}"/>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3519E3B0-715F-3F9E-71C1-2A1F50C8653B}"/>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23492418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559AD14-2A23-C90E-A754-81D0D324B481}"/>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B85B6D39-DCAE-A007-E0DF-BA76E2893A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532EE151-22F3-B50C-DC15-0C2AD486FCBF}"/>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136D00FF-AC79-88F4-D5F9-62A9B3CE04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733B98CA-9088-A411-0A36-2462AAAD2679}"/>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4649DAC1-3414-4F13-1655-D3F12F7C62E8}"/>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8" name="Alt Bilgi Yer Tutucusu 7">
            <a:extLst>
              <a:ext uri="{FF2B5EF4-FFF2-40B4-BE49-F238E27FC236}">
                <a16:creationId xmlns:a16="http://schemas.microsoft.com/office/drawing/2014/main" id="{21303D0B-212D-B245-15B5-933CE34C1E58}"/>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0E1C42D1-BCA4-24ED-8BEF-03F0D011BBC4}"/>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2802931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AD279F6-EA90-74A6-49BB-EF99A5F881DA}"/>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0BD49A0C-8617-164F-6402-D447E428D6E4}"/>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4" name="Alt Bilgi Yer Tutucusu 3">
            <a:extLst>
              <a:ext uri="{FF2B5EF4-FFF2-40B4-BE49-F238E27FC236}">
                <a16:creationId xmlns:a16="http://schemas.microsoft.com/office/drawing/2014/main" id="{E8EC031B-68EB-7C33-EAF9-E3786FD998FE}"/>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FE982DBA-B694-A4D4-934C-0915DB496676}"/>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546645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06C085B5-45B3-F587-78F0-62F7168502A9}"/>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3" name="Alt Bilgi Yer Tutucusu 2">
            <a:extLst>
              <a:ext uri="{FF2B5EF4-FFF2-40B4-BE49-F238E27FC236}">
                <a16:creationId xmlns:a16="http://schemas.microsoft.com/office/drawing/2014/main" id="{E8E0219D-707A-2D30-0928-9C745261A5D0}"/>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1A9F63AF-2E02-1678-29D9-71D430D334D1}"/>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1554239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9BAD0A1-9662-ACBA-C9F5-84DFD500574E}"/>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ED10D159-FEE4-3DC8-318E-D190A18210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8DCA01BF-DA16-BCD6-4E63-61537C933C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DEA42E47-F92A-9DC9-EBBB-1BE22BAA51FE}"/>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6" name="Alt Bilgi Yer Tutucusu 5">
            <a:extLst>
              <a:ext uri="{FF2B5EF4-FFF2-40B4-BE49-F238E27FC236}">
                <a16:creationId xmlns:a16="http://schemas.microsoft.com/office/drawing/2014/main" id="{A9B0A702-2BD6-81E0-E101-242596190019}"/>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74E47315-CCCC-8FF5-CF20-ABF676523092}"/>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2373159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DCBBF7B-6FA2-058F-38DD-3B34BC82882D}"/>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539B9329-2C38-DBE0-346B-F1A048F4E3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19BB6715-30E4-E4AD-2EE6-7D2B463BA1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D94574FE-E8AB-E5B3-5313-72B92D899BA4}"/>
              </a:ext>
            </a:extLst>
          </p:cNvPr>
          <p:cNvSpPr>
            <a:spLocks noGrp="1"/>
          </p:cNvSpPr>
          <p:nvPr>
            <p:ph type="dt" sz="half" idx="10"/>
          </p:nvPr>
        </p:nvSpPr>
        <p:spPr/>
        <p:txBody>
          <a:bodyPr/>
          <a:lstStyle/>
          <a:p>
            <a:fld id="{86C6206F-35BA-444C-919C-0A5730302018}" type="datetimeFigureOut">
              <a:rPr lang="tr-TR" smtClean="0"/>
              <a:t>30.05.2022</a:t>
            </a:fld>
            <a:endParaRPr lang="tr-TR"/>
          </a:p>
        </p:txBody>
      </p:sp>
      <p:sp>
        <p:nvSpPr>
          <p:cNvPr id="6" name="Alt Bilgi Yer Tutucusu 5">
            <a:extLst>
              <a:ext uri="{FF2B5EF4-FFF2-40B4-BE49-F238E27FC236}">
                <a16:creationId xmlns:a16="http://schemas.microsoft.com/office/drawing/2014/main" id="{F4E7371F-DE24-29BE-3971-2211F2353AA0}"/>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BD628A89-0219-23FF-96A5-13F61BD712D5}"/>
              </a:ext>
            </a:extLst>
          </p:cNvPr>
          <p:cNvSpPr>
            <a:spLocks noGrp="1"/>
          </p:cNvSpPr>
          <p:nvPr>
            <p:ph type="sldNum" sz="quarter" idx="12"/>
          </p:nvPr>
        </p:nvSpPr>
        <p:spPr/>
        <p:txBody>
          <a:bodyPr/>
          <a:lstStyle/>
          <a:p>
            <a:fld id="{061DC585-E792-429C-B24D-18C0B440EE0D}" type="slidenum">
              <a:rPr lang="tr-TR" smtClean="0"/>
              <a:t>‹#›</a:t>
            </a:fld>
            <a:endParaRPr lang="tr-TR"/>
          </a:p>
        </p:txBody>
      </p:sp>
    </p:spTree>
    <p:extLst>
      <p:ext uri="{BB962C8B-B14F-4D97-AF65-F5344CB8AC3E}">
        <p14:creationId xmlns:p14="http://schemas.microsoft.com/office/powerpoint/2010/main" val="39816046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E5AAF09E-EAAC-B044-8589-DD6F4B0196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A188EE2D-A113-4F1A-F8B7-0C94C36EAA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8D890BE2-535D-965E-43AC-12EED3FEB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C6206F-35BA-444C-919C-0A5730302018}" type="datetimeFigureOut">
              <a:rPr lang="tr-TR" smtClean="0"/>
              <a:t>30.05.2022</a:t>
            </a:fld>
            <a:endParaRPr lang="tr-TR"/>
          </a:p>
        </p:txBody>
      </p:sp>
      <p:sp>
        <p:nvSpPr>
          <p:cNvPr id="5" name="Alt Bilgi Yer Tutucusu 4">
            <a:extLst>
              <a:ext uri="{FF2B5EF4-FFF2-40B4-BE49-F238E27FC236}">
                <a16:creationId xmlns:a16="http://schemas.microsoft.com/office/drawing/2014/main" id="{F33230C1-3027-7B22-EADD-F49F0AC6C4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a:extLst>
              <a:ext uri="{FF2B5EF4-FFF2-40B4-BE49-F238E27FC236}">
                <a16:creationId xmlns:a16="http://schemas.microsoft.com/office/drawing/2014/main" id="{00EC7B8E-3612-73AE-2E0D-86A2F30EAB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1DC585-E792-429C-B24D-18C0B440EE0D}" type="slidenum">
              <a:rPr lang="tr-TR" smtClean="0"/>
              <a:t>‹#›</a:t>
            </a:fld>
            <a:endParaRPr lang="tr-TR"/>
          </a:p>
        </p:txBody>
      </p:sp>
    </p:spTree>
    <p:extLst>
      <p:ext uri="{BB962C8B-B14F-4D97-AF65-F5344CB8AC3E}">
        <p14:creationId xmlns:p14="http://schemas.microsoft.com/office/powerpoint/2010/main" val="29903176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a:extLst>
              <a:ext uri="{FF2B5EF4-FFF2-40B4-BE49-F238E27FC236}">
                <a16:creationId xmlns:a16="http://schemas.microsoft.com/office/drawing/2014/main" id="{C58B1D05-C29F-6541-B91B-60DBF65FCE6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2" name="Başlık 1">
            <a:extLst>
              <a:ext uri="{FF2B5EF4-FFF2-40B4-BE49-F238E27FC236}">
                <a16:creationId xmlns:a16="http://schemas.microsoft.com/office/drawing/2014/main" id="{34EF451C-0647-4D58-F4A1-40391C3AFD33}"/>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tr-TR" sz="5200" dirty="0">
                <a:solidFill>
                  <a:srgbClr val="FFFFFF"/>
                </a:solidFill>
              </a:rPr>
              <a:t>GPS Konum Bilgisi Kaydetme</a:t>
            </a:r>
          </a:p>
        </p:txBody>
      </p:sp>
      <p:sp>
        <p:nvSpPr>
          <p:cNvPr id="3" name="Alt Başlık 2">
            <a:extLst>
              <a:ext uri="{FF2B5EF4-FFF2-40B4-BE49-F238E27FC236}">
                <a16:creationId xmlns:a16="http://schemas.microsoft.com/office/drawing/2014/main" id="{40D03B08-6A23-895A-339E-958EC1FC8F04}"/>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tr-TR">
                <a:solidFill>
                  <a:srgbClr val="FFFFFF"/>
                </a:solidFill>
              </a:rPr>
              <a:t>523121007 ABDULHAMİT BÜLBÜL</a:t>
            </a:r>
          </a:p>
        </p:txBody>
      </p:sp>
    </p:spTree>
    <p:extLst>
      <p:ext uri="{BB962C8B-B14F-4D97-AF65-F5344CB8AC3E}">
        <p14:creationId xmlns:p14="http://schemas.microsoft.com/office/powerpoint/2010/main" val="2129422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3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1">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ECC4B4C5-1EF6-16E3-71E2-99D16EBC4362}"/>
              </a:ext>
            </a:extLst>
          </p:cNvPr>
          <p:cNvSpPr>
            <a:spLocks noGrp="1"/>
          </p:cNvSpPr>
          <p:nvPr>
            <p:ph type="title"/>
          </p:nvPr>
        </p:nvSpPr>
        <p:spPr>
          <a:xfrm>
            <a:off x="640080" y="329184"/>
            <a:ext cx="6894576" cy="1783080"/>
          </a:xfrm>
        </p:spPr>
        <p:txBody>
          <a:bodyPr anchor="b">
            <a:normAutofit/>
          </a:bodyPr>
          <a:lstStyle/>
          <a:p>
            <a:r>
              <a:rPr lang="tr-TR" sz="5400" dirty="0"/>
              <a:t>GPS Bilgisi</a:t>
            </a:r>
          </a:p>
        </p:txBody>
      </p:sp>
      <p:sp>
        <p:nvSpPr>
          <p:cNvPr id="24"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7429FC40-B112-5279-23F5-0751869C8FB1}"/>
              </a:ext>
            </a:extLst>
          </p:cNvPr>
          <p:cNvSpPr>
            <a:spLocks noGrp="1"/>
          </p:cNvSpPr>
          <p:nvPr>
            <p:ph idx="1"/>
          </p:nvPr>
        </p:nvSpPr>
        <p:spPr>
          <a:xfrm>
            <a:off x="640080" y="2706624"/>
            <a:ext cx="6894576" cy="3483864"/>
          </a:xfrm>
        </p:spPr>
        <p:txBody>
          <a:bodyPr>
            <a:normAutofit/>
          </a:bodyPr>
          <a:lstStyle/>
          <a:p>
            <a:r>
              <a:rPr lang="tr-TR" sz="2200" dirty="0">
                <a:latin typeface="Comic Sans MS" panose="030F0702030302020204" pitchFamily="66" charset="0"/>
              </a:rPr>
              <a:t>Uydu tabanlı birbirinden farklı </a:t>
            </a:r>
            <a:r>
              <a:rPr lang="tr-TR" sz="2200" dirty="0" err="1">
                <a:latin typeface="Comic Sans MS" panose="030F0702030302020204" pitchFamily="66" charset="0"/>
              </a:rPr>
              <a:t>navigasyon</a:t>
            </a:r>
            <a:r>
              <a:rPr lang="tr-TR" sz="2200" dirty="0">
                <a:latin typeface="Comic Sans MS" panose="030F0702030302020204" pitchFamily="66" charset="0"/>
              </a:rPr>
              <a:t> sistemleri vardır.</a:t>
            </a:r>
          </a:p>
          <a:p>
            <a:r>
              <a:rPr lang="tr-TR" sz="2200" dirty="0">
                <a:latin typeface="Comic Sans MS" panose="030F0702030302020204" pitchFamily="66" charset="0"/>
              </a:rPr>
              <a:t>GPS(ABD), GLONASS(RUSYA)</a:t>
            </a:r>
          </a:p>
          <a:p>
            <a:r>
              <a:rPr lang="tr-TR" sz="2200" dirty="0" err="1">
                <a:latin typeface="Comic Sans MS" panose="030F0702030302020204" pitchFamily="66" charset="0"/>
              </a:rPr>
              <a:t>BeiDou</a:t>
            </a:r>
            <a:r>
              <a:rPr lang="tr-TR" sz="2200" dirty="0">
                <a:latin typeface="Comic Sans MS" panose="030F0702030302020204" pitchFamily="66" charset="0"/>
              </a:rPr>
              <a:t>(Çin), Galileo(Avrupa)</a:t>
            </a:r>
          </a:p>
          <a:p>
            <a:r>
              <a:rPr lang="tr-TR" sz="2200" b="0" i="0" dirty="0" err="1">
                <a:effectLst/>
                <a:latin typeface="Comic Sans MS" panose="030F0702030302020204" pitchFamily="66" charset="0"/>
              </a:rPr>
              <a:t>NavIC</a:t>
            </a:r>
            <a:r>
              <a:rPr lang="tr-TR" sz="2200" b="0" i="0" dirty="0">
                <a:effectLst/>
                <a:latin typeface="Comic Sans MS" panose="030F0702030302020204" pitchFamily="66" charset="0"/>
              </a:rPr>
              <a:t> (Hindistan) &amp; QZSS (Japonya) – Bölgesel</a:t>
            </a:r>
          </a:p>
          <a:p>
            <a:endParaRPr lang="tr-TR" sz="2200" dirty="0">
              <a:latin typeface="Comic Sans MS" panose="030F0702030302020204" pitchFamily="66" charset="0"/>
            </a:endParaRPr>
          </a:p>
        </p:txBody>
      </p:sp>
      <p:pic>
        <p:nvPicPr>
          <p:cNvPr id="7" name="Resim 6">
            <a:extLst>
              <a:ext uri="{FF2B5EF4-FFF2-40B4-BE49-F238E27FC236}">
                <a16:creationId xmlns:a16="http://schemas.microsoft.com/office/drawing/2014/main" id="{628B67F1-F44F-7B37-E76C-ED3BD30C21CB}"/>
              </a:ext>
            </a:extLst>
          </p:cNvPr>
          <p:cNvPicPr>
            <a:picLocks noChangeAspect="1"/>
          </p:cNvPicPr>
          <p:nvPr/>
        </p:nvPicPr>
        <p:blipFill>
          <a:blip r:embed="rId2"/>
          <a:stretch>
            <a:fillRect/>
          </a:stretch>
        </p:blipFill>
        <p:spPr>
          <a:xfrm>
            <a:off x="7863840" y="1211218"/>
            <a:ext cx="4014216" cy="1665899"/>
          </a:xfrm>
          <a:prstGeom prst="rect">
            <a:avLst/>
          </a:prstGeom>
        </p:spPr>
      </p:pic>
      <p:pic>
        <p:nvPicPr>
          <p:cNvPr id="5" name="Resim 4">
            <a:extLst>
              <a:ext uri="{FF2B5EF4-FFF2-40B4-BE49-F238E27FC236}">
                <a16:creationId xmlns:a16="http://schemas.microsoft.com/office/drawing/2014/main" id="{42517607-BE1E-F4D2-800E-5F31707949C4}"/>
              </a:ext>
            </a:extLst>
          </p:cNvPr>
          <p:cNvPicPr>
            <a:picLocks noChangeAspect="1"/>
          </p:cNvPicPr>
          <p:nvPr/>
        </p:nvPicPr>
        <p:blipFill>
          <a:blip r:embed="rId3"/>
          <a:stretch>
            <a:fillRect/>
          </a:stretch>
        </p:blipFill>
        <p:spPr>
          <a:xfrm>
            <a:off x="7863840" y="4368143"/>
            <a:ext cx="3995928" cy="1598371"/>
          </a:xfrm>
          <a:prstGeom prst="rect">
            <a:avLst/>
          </a:prstGeom>
        </p:spPr>
      </p:pic>
    </p:spTree>
    <p:extLst>
      <p:ext uri="{BB962C8B-B14F-4D97-AF65-F5344CB8AC3E}">
        <p14:creationId xmlns:p14="http://schemas.microsoft.com/office/powerpoint/2010/main" val="41535927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C391EC64-EE56-FA37-B16C-7F213867C1A5}"/>
              </a:ext>
            </a:extLst>
          </p:cNvPr>
          <p:cNvSpPr>
            <a:spLocks noGrp="1"/>
          </p:cNvSpPr>
          <p:nvPr>
            <p:ph type="title"/>
          </p:nvPr>
        </p:nvSpPr>
        <p:spPr>
          <a:xfrm>
            <a:off x="686834" y="1153572"/>
            <a:ext cx="3200400" cy="4461163"/>
          </a:xfrm>
        </p:spPr>
        <p:txBody>
          <a:bodyPr>
            <a:normAutofit/>
          </a:bodyPr>
          <a:lstStyle/>
          <a:p>
            <a:r>
              <a:rPr lang="tr-TR">
                <a:solidFill>
                  <a:srgbClr val="FFFFFF"/>
                </a:solidFill>
              </a:rPr>
              <a:t>GPS Bilgisi</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İçerik Yer Tutucusu 2">
            <a:extLst>
              <a:ext uri="{FF2B5EF4-FFF2-40B4-BE49-F238E27FC236}">
                <a16:creationId xmlns:a16="http://schemas.microsoft.com/office/drawing/2014/main" id="{C35515BB-9086-936E-76B0-28F10671A79D}"/>
              </a:ext>
            </a:extLst>
          </p:cNvPr>
          <p:cNvSpPr>
            <a:spLocks noGrp="1"/>
          </p:cNvSpPr>
          <p:nvPr>
            <p:ph idx="1"/>
          </p:nvPr>
        </p:nvSpPr>
        <p:spPr>
          <a:xfrm>
            <a:off x="4447308" y="591344"/>
            <a:ext cx="6906491" cy="5585619"/>
          </a:xfrm>
        </p:spPr>
        <p:txBody>
          <a:bodyPr anchor="ctr">
            <a:normAutofit/>
          </a:bodyPr>
          <a:lstStyle/>
          <a:p>
            <a:r>
              <a:rPr lang="tr-TR" dirty="0">
                <a:latin typeface="Comic Sans MS" panose="030F0702030302020204" pitchFamily="66" charset="0"/>
              </a:rPr>
              <a:t>M</a:t>
            </a:r>
            <a:r>
              <a:rPr lang="tr-TR" b="0" i="0" dirty="0">
                <a:effectLst/>
                <a:latin typeface="Comic Sans MS" panose="030F0702030302020204" pitchFamily="66" charset="0"/>
              </a:rPr>
              <a:t>esajların formatı değişebilir, ancak çoğu modül NMEA 0183 standardını kullanır</a:t>
            </a:r>
          </a:p>
          <a:p>
            <a:r>
              <a:rPr lang="tr-TR" b="0" i="0" dirty="0">
                <a:effectLst/>
                <a:latin typeface="Comic Sans MS" panose="030F0702030302020204" pitchFamily="66" charset="0"/>
              </a:rPr>
              <a:t>NMEA 0183 protokolü “ABD Ulusal Denizcilik Elektroniği Birliği (</a:t>
            </a:r>
            <a:r>
              <a:rPr lang="tr-TR" b="0" i="0" dirty="0" err="1">
                <a:effectLst/>
                <a:latin typeface="Comic Sans MS" panose="030F0702030302020204" pitchFamily="66" charset="0"/>
              </a:rPr>
              <a:t>National</a:t>
            </a:r>
            <a:r>
              <a:rPr lang="tr-TR" b="0" i="0" dirty="0">
                <a:effectLst/>
                <a:latin typeface="Comic Sans MS" panose="030F0702030302020204" pitchFamily="66" charset="0"/>
              </a:rPr>
              <a:t> Marine </a:t>
            </a:r>
            <a:r>
              <a:rPr lang="tr-TR" b="0" i="0" dirty="0" err="1">
                <a:effectLst/>
                <a:latin typeface="Comic Sans MS" panose="030F0702030302020204" pitchFamily="66" charset="0"/>
              </a:rPr>
              <a:t>Electronics</a:t>
            </a:r>
            <a:r>
              <a:rPr lang="tr-TR" b="0" i="0" dirty="0">
                <a:effectLst/>
                <a:latin typeface="Comic Sans MS" panose="030F0702030302020204" pitchFamily="66" charset="0"/>
              </a:rPr>
              <a:t> </a:t>
            </a:r>
            <a:r>
              <a:rPr lang="tr-TR" b="0" i="0" dirty="0" err="1">
                <a:effectLst/>
                <a:latin typeface="Comic Sans MS" panose="030F0702030302020204" pitchFamily="66" charset="0"/>
              </a:rPr>
              <a:t>Association</a:t>
            </a:r>
            <a:r>
              <a:rPr lang="tr-TR" b="0" i="0" dirty="0">
                <a:effectLst/>
                <a:latin typeface="Comic Sans MS" panose="030F0702030302020204" pitchFamily="66" charset="0"/>
              </a:rPr>
              <a:t>)” tarafından geliştirilen ve GPS cihazlarında kullanılan seri iletişim tabanlı bir protokoldür. </a:t>
            </a:r>
            <a:endParaRPr lang="tr-TR" dirty="0">
              <a:latin typeface="Comic Sans MS" panose="030F0702030302020204" pitchFamily="66" charset="0"/>
            </a:endParaRPr>
          </a:p>
        </p:txBody>
      </p:sp>
    </p:spTree>
    <p:extLst>
      <p:ext uri="{BB962C8B-B14F-4D97-AF65-F5344CB8AC3E}">
        <p14:creationId xmlns:p14="http://schemas.microsoft.com/office/powerpoint/2010/main" val="2416822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13CF481-E569-CBF9-3D7A-827ABEE9812F}"/>
              </a:ext>
            </a:extLst>
          </p:cNvPr>
          <p:cNvSpPr>
            <a:spLocks noGrp="1"/>
          </p:cNvSpPr>
          <p:nvPr>
            <p:ph type="title"/>
          </p:nvPr>
        </p:nvSpPr>
        <p:spPr>
          <a:xfrm>
            <a:off x="630936" y="639520"/>
            <a:ext cx="3429000" cy="1719072"/>
          </a:xfrm>
        </p:spPr>
        <p:txBody>
          <a:bodyPr anchor="b">
            <a:normAutofit/>
          </a:bodyPr>
          <a:lstStyle/>
          <a:p>
            <a:r>
              <a:rPr lang="tr-TR" sz="5400" dirty="0"/>
              <a:t>GPS Bilgisi</a:t>
            </a:r>
          </a:p>
        </p:txBody>
      </p:sp>
      <p:sp>
        <p:nvSpPr>
          <p:cNvPr id="1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48E79DBD-6A98-0754-3488-CDE2F38E2AF7}"/>
              </a:ext>
            </a:extLst>
          </p:cNvPr>
          <p:cNvSpPr>
            <a:spLocks noGrp="1"/>
          </p:cNvSpPr>
          <p:nvPr>
            <p:ph idx="1"/>
          </p:nvPr>
        </p:nvSpPr>
        <p:spPr>
          <a:xfrm>
            <a:off x="630936" y="2807208"/>
            <a:ext cx="3429000" cy="3410712"/>
          </a:xfrm>
        </p:spPr>
        <p:txBody>
          <a:bodyPr anchor="t">
            <a:normAutofit/>
          </a:bodyPr>
          <a:lstStyle/>
          <a:p>
            <a:r>
              <a:rPr lang="tr-TR" sz="2000" b="0" i="0" dirty="0">
                <a:effectLst/>
                <a:latin typeface="Comic Sans MS" panose="030F0702030302020204" pitchFamily="66" charset="0"/>
              </a:rPr>
              <a:t>NMA 0183 standardı iletişimi paketler üzerinden gerçekleştirir. Yan tarafta paketler görülmektedir.</a:t>
            </a:r>
            <a:endParaRPr lang="en-US" dirty="0">
              <a:latin typeface="Comic Sans MS" panose="030F0702030302020204" pitchFamily="66" charset="0"/>
            </a:endParaRPr>
          </a:p>
        </p:txBody>
      </p:sp>
      <p:pic>
        <p:nvPicPr>
          <p:cNvPr id="5" name="İçerik Yer Tutucusu 4">
            <a:extLst>
              <a:ext uri="{FF2B5EF4-FFF2-40B4-BE49-F238E27FC236}">
                <a16:creationId xmlns:a16="http://schemas.microsoft.com/office/drawing/2014/main" id="{66F6EDAF-3632-8CB0-804D-39F4BE758D1C}"/>
              </a:ext>
            </a:extLst>
          </p:cNvPr>
          <p:cNvPicPr>
            <a:picLocks noChangeAspect="1"/>
          </p:cNvPicPr>
          <p:nvPr/>
        </p:nvPicPr>
        <p:blipFill>
          <a:blip r:embed="rId2"/>
          <a:stretch>
            <a:fillRect/>
          </a:stretch>
        </p:blipFill>
        <p:spPr>
          <a:xfrm>
            <a:off x="4654296" y="702031"/>
            <a:ext cx="6903720" cy="5453938"/>
          </a:xfrm>
          <a:prstGeom prst="rect">
            <a:avLst/>
          </a:prstGeom>
        </p:spPr>
      </p:pic>
    </p:spTree>
    <p:extLst>
      <p:ext uri="{BB962C8B-B14F-4D97-AF65-F5344CB8AC3E}">
        <p14:creationId xmlns:p14="http://schemas.microsoft.com/office/powerpoint/2010/main" val="30827621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B530181B-23A7-5675-EAFA-37A7CD153EC1}"/>
              </a:ext>
            </a:extLst>
          </p:cNvPr>
          <p:cNvSpPr>
            <a:spLocks noGrp="1"/>
          </p:cNvSpPr>
          <p:nvPr>
            <p:ph type="title"/>
          </p:nvPr>
        </p:nvSpPr>
        <p:spPr>
          <a:xfrm>
            <a:off x="630936" y="639520"/>
            <a:ext cx="3429000" cy="1719072"/>
          </a:xfrm>
        </p:spPr>
        <p:txBody>
          <a:bodyPr anchor="b">
            <a:normAutofit/>
          </a:bodyPr>
          <a:lstStyle/>
          <a:p>
            <a:r>
              <a:rPr lang="tr-TR" sz="5400" dirty="0"/>
              <a:t>GPS Bilgisi</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C09481A2-71C6-0DE2-E27E-6AF6D7228452}"/>
              </a:ext>
            </a:extLst>
          </p:cNvPr>
          <p:cNvSpPr>
            <a:spLocks noGrp="1"/>
          </p:cNvSpPr>
          <p:nvPr>
            <p:ph idx="1"/>
          </p:nvPr>
        </p:nvSpPr>
        <p:spPr>
          <a:xfrm>
            <a:off x="630936" y="2807208"/>
            <a:ext cx="3429000" cy="3410712"/>
          </a:xfrm>
        </p:spPr>
        <p:txBody>
          <a:bodyPr anchor="t">
            <a:normAutofit/>
          </a:bodyPr>
          <a:lstStyle/>
          <a:p>
            <a:r>
              <a:rPr lang="tr-TR" sz="2000" dirty="0">
                <a:latin typeface="Comic Sans MS" panose="030F0702030302020204" pitchFamily="66" charset="0"/>
              </a:rPr>
              <a:t>Projemde mevcut bilgiler arasında önemli olan </a:t>
            </a:r>
            <a:r>
              <a:rPr lang="tr-TR" sz="2000" dirty="0" err="1">
                <a:latin typeface="Comic Sans MS" panose="030F0702030302020204" pitchFamily="66" charset="0"/>
              </a:rPr>
              <a:t>latitute</a:t>
            </a:r>
            <a:r>
              <a:rPr lang="tr-TR" sz="2000" dirty="0">
                <a:latin typeface="Comic Sans MS" panose="030F0702030302020204" pitchFamily="66" charset="0"/>
              </a:rPr>
              <a:t> ve </a:t>
            </a:r>
            <a:r>
              <a:rPr lang="tr-TR" sz="2000" dirty="0" err="1">
                <a:latin typeface="Comic Sans MS" panose="030F0702030302020204" pitchFamily="66" charset="0"/>
              </a:rPr>
              <a:t>longitute</a:t>
            </a:r>
            <a:r>
              <a:rPr lang="tr-TR" sz="2000" dirty="0">
                <a:latin typeface="Comic Sans MS" panose="030F0702030302020204" pitchFamily="66" charset="0"/>
              </a:rPr>
              <a:t> değerleri olacaktır. Bu </a:t>
            </a:r>
            <a:r>
              <a:rPr lang="tr-TR" sz="2000" dirty="0" err="1">
                <a:latin typeface="Comic Sans MS" panose="030F0702030302020204" pitchFamily="66" charset="0"/>
              </a:rPr>
              <a:t>sebeble</a:t>
            </a:r>
            <a:r>
              <a:rPr lang="tr-TR" sz="2000" dirty="0">
                <a:latin typeface="Comic Sans MS" panose="030F0702030302020204" pitchFamily="66" charset="0"/>
              </a:rPr>
              <a:t> ilgili mesajlardan $GPGGA kodu önemli ve elzemdir. Burada kısaca bilgi vermek gerekirse;</a:t>
            </a:r>
          </a:p>
          <a:p>
            <a:endParaRPr lang="tr-TR" sz="2200" dirty="0"/>
          </a:p>
          <a:p>
            <a:endParaRPr lang="tr-TR" sz="2200" dirty="0"/>
          </a:p>
        </p:txBody>
      </p:sp>
      <p:pic>
        <p:nvPicPr>
          <p:cNvPr id="5" name="Resim 4">
            <a:extLst>
              <a:ext uri="{FF2B5EF4-FFF2-40B4-BE49-F238E27FC236}">
                <a16:creationId xmlns:a16="http://schemas.microsoft.com/office/drawing/2014/main" id="{42D6A817-D7CA-4496-789C-B816FBC6E1F5}"/>
              </a:ext>
            </a:extLst>
          </p:cNvPr>
          <p:cNvPicPr>
            <a:picLocks noChangeAspect="1"/>
          </p:cNvPicPr>
          <p:nvPr/>
        </p:nvPicPr>
        <p:blipFill>
          <a:blip r:embed="rId2"/>
          <a:stretch>
            <a:fillRect/>
          </a:stretch>
        </p:blipFill>
        <p:spPr>
          <a:xfrm>
            <a:off x="4841769" y="271336"/>
            <a:ext cx="6903720" cy="2537116"/>
          </a:xfrm>
          <a:prstGeom prst="rect">
            <a:avLst/>
          </a:prstGeom>
        </p:spPr>
      </p:pic>
      <p:pic>
        <p:nvPicPr>
          <p:cNvPr id="7" name="Resim 6">
            <a:extLst>
              <a:ext uri="{FF2B5EF4-FFF2-40B4-BE49-F238E27FC236}">
                <a16:creationId xmlns:a16="http://schemas.microsoft.com/office/drawing/2014/main" id="{035ADDBF-F4AF-9FF6-584C-86FCDBAEF5E6}"/>
              </a:ext>
            </a:extLst>
          </p:cNvPr>
          <p:cNvPicPr>
            <a:picLocks noChangeAspect="1"/>
          </p:cNvPicPr>
          <p:nvPr/>
        </p:nvPicPr>
        <p:blipFill>
          <a:blip r:embed="rId3"/>
          <a:stretch>
            <a:fillRect/>
          </a:stretch>
        </p:blipFill>
        <p:spPr>
          <a:xfrm>
            <a:off x="4841769" y="2807208"/>
            <a:ext cx="6903720" cy="2262759"/>
          </a:xfrm>
          <a:prstGeom prst="rect">
            <a:avLst/>
          </a:prstGeom>
        </p:spPr>
      </p:pic>
      <p:pic>
        <p:nvPicPr>
          <p:cNvPr id="9" name="Resim 8">
            <a:extLst>
              <a:ext uri="{FF2B5EF4-FFF2-40B4-BE49-F238E27FC236}">
                <a16:creationId xmlns:a16="http://schemas.microsoft.com/office/drawing/2014/main" id="{5BB6A72C-1A3F-7A3C-75F8-ACF2A2311AA7}"/>
              </a:ext>
            </a:extLst>
          </p:cNvPr>
          <p:cNvPicPr>
            <a:picLocks noChangeAspect="1"/>
          </p:cNvPicPr>
          <p:nvPr/>
        </p:nvPicPr>
        <p:blipFill>
          <a:blip r:embed="rId4"/>
          <a:stretch>
            <a:fillRect/>
          </a:stretch>
        </p:blipFill>
        <p:spPr>
          <a:xfrm>
            <a:off x="4841770" y="4781803"/>
            <a:ext cx="6903720" cy="1805559"/>
          </a:xfrm>
          <a:prstGeom prst="rect">
            <a:avLst/>
          </a:prstGeom>
        </p:spPr>
      </p:pic>
    </p:spTree>
    <p:extLst>
      <p:ext uri="{BB962C8B-B14F-4D97-AF65-F5344CB8AC3E}">
        <p14:creationId xmlns:p14="http://schemas.microsoft.com/office/powerpoint/2010/main" val="4078300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AA620F56-3F82-D5BC-3E7A-46110B38B646}"/>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GPS </a:t>
            </a:r>
            <a:r>
              <a:rPr lang="en-US" sz="6600" kern="1200" dirty="0" err="1">
                <a:solidFill>
                  <a:schemeClr val="tx1"/>
                </a:solidFill>
                <a:latin typeface="+mj-lt"/>
                <a:ea typeface="+mj-ea"/>
                <a:cs typeface="+mj-cs"/>
              </a:rPr>
              <a:t>Örnek</a:t>
            </a:r>
            <a:endParaRPr lang="en-US" sz="6600" kern="1200" dirty="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çerik Yer Tutucusu 4">
            <a:extLst>
              <a:ext uri="{FF2B5EF4-FFF2-40B4-BE49-F238E27FC236}">
                <a16:creationId xmlns:a16="http://schemas.microsoft.com/office/drawing/2014/main" id="{E0CF324B-E22D-459C-568B-38DA94E3B672}"/>
              </a:ext>
            </a:extLst>
          </p:cNvPr>
          <p:cNvPicPr>
            <a:picLocks noGrp="1" noChangeAspect="1"/>
          </p:cNvPicPr>
          <p:nvPr>
            <p:ph idx="1"/>
          </p:nvPr>
        </p:nvPicPr>
        <p:blipFill>
          <a:blip r:embed="rId2"/>
          <a:stretch>
            <a:fillRect/>
          </a:stretch>
        </p:blipFill>
        <p:spPr>
          <a:xfrm>
            <a:off x="4654296" y="1115625"/>
            <a:ext cx="7214616" cy="4599317"/>
          </a:xfrm>
          <a:prstGeom prst="rect">
            <a:avLst/>
          </a:prstGeom>
        </p:spPr>
      </p:pic>
    </p:spTree>
    <p:extLst>
      <p:ext uri="{BB962C8B-B14F-4D97-AF65-F5344CB8AC3E}">
        <p14:creationId xmlns:p14="http://schemas.microsoft.com/office/powerpoint/2010/main" val="1126671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D20C35F6-63E4-C2DF-1676-FDAF02596151}"/>
              </a:ext>
            </a:extLst>
          </p:cNvPr>
          <p:cNvSpPr>
            <a:spLocks noGrp="1"/>
          </p:cNvSpPr>
          <p:nvPr>
            <p:ph type="title"/>
          </p:nvPr>
        </p:nvSpPr>
        <p:spPr>
          <a:xfrm>
            <a:off x="630936" y="639520"/>
            <a:ext cx="3429000" cy="1719072"/>
          </a:xfrm>
        </p:spPr>
        <p:txBody>
          <a:bodyPr anchor="b">
            <a:normAutofit/>
          </a:bodyPr>
          <a:lstStyle/>
          <a:p>
            <a:r>
              <a:rPr lang="tr-TR" sz="3800" dirty="0"/>
              <a:t>Projede Kullanılan Donanımlar</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18D1907C-95CD-0689-B237-84CD8D07E01D}"/>
              </a:ext>
            </a:extLst>
          </p:cNvPr>
          <p:cNvSpPr>
            <a:spLocks noGrp="1"/>
          </p:cNvSpPr>
          <p:nvPr>
            <p:ph idx="1"/>
          </p:nvPr>
        </p:nvSpPr>
        <p:spPr>
          <a:xfrm>
            <a:off x="630936" y="2807208"/>
            <a:ext cx="3429000" cy="3410712"/>
          </a:xfrm>
        </p:spPr>
        <p:txBody>
          <a:bodyPr anchor="t">
            <a:normAutofit/>
          </a:bodyPr>
          <a:lstStyle/>
          <a:p>
            <a:r>
              <a:rPr lang="tr-TR" sz="2200" dirty="0"/>
              <a:t>1 Adet NEO-6M GPS  </a:t>
            </a:r>
          </a:p>
          <a:p>
            <a:endParaRPr lang="tr-TR" sz="2200" dirty="0"/>
          </a:p>
        </p:txBody>
      </p:sp>
      <p:pic>
        <p:nvPicPr>
          <p:cNvPr id="5" name="Resim 4">
            <a:extLst>
              <a:ext uri="{FF2B5EF4-FFF2-40B4-BE49-F238E27FC236}">
                <a16:creationId xmlns:a16="http://schemas.microsoft.com/office/drawing/2014/main" id="{F46FA9B8-21DB-279D-DFF9-62559831B18E}"/>
              </a:ext>
            </a:extLst>
          </p:cNvPr>
          <p:cNvPicPr>
            <a:picLocks noChangeAspect="1"/>
          </p:cNvPicPr>
          <p:nvPr/>
        </p:nvPicPr>
        <p:blipFill>
          <a:blip r:embed="rId2"/>
          <a:stretch>
            <a:fillRect/>
          </a:stretch>
        </p:blipFill>
        <p:spPr>
          <a:xfrm>
            <a:off x="4654296" y="1504588"/>
            <a:ext cx="6903720" cy="3848823"/>
          </a:xfrm>
          <a:prstGeom prst="rect">
            <a:avLst/>
          </a:prstGeom>
        </p:spPr>
      </p:pic>
    </p:spTree>
    <p:extLst>
      <p:ext uri="{BB962C8B-B14F-4D97-AF65-F5344CB8AC3E}">
        <p14:creationId xmlns:p14="http://schemas.microsoft.com/office/powerpoint/2010/main" val="33746000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2013B16D-0BF3-1316-F5FC-7DE80B766832}"/>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dirty="0" err="1">
                <a:solidFill>
                  <a:schemeClr val="tx1"/>
                </a:solidFill>
                <a:latin typeface="+mj-lt"/>
                <a:ea typeface="+mj-ea"/>
                <a:cs typeface="+mj-cs"/>
              </a:rPr>
              <a:t>Projede</a:t>
            </a:r>
            <a:r>
              <a:rPr lang="en-US" sz="3800" kern="1200" dirty="0">
                <a:solidFill>
                  <a:schemeClr val="tx1"/>
                </a:solidFill>
                <a:latin typeface="+mj-lt"/>
                <a:ea typeface="+mj-ea"/>
                <a:cs typeface="+mj-cs"/>
              </a:rPr>
              <a:t> </a:t>
            </a:r>
            <a:r>
              <a:rPr lang="en-US" sz="3800" kern="1200" dirty="0" err="1">
                <a:solidFill>
                  <a:schemeClr val="tx1"/>
                </a:solidFill>
                <a:latin typeface="+mj-lt"/>
                <a:ea typeface="+mj-ea"/>
                <a:cs typeface="+mj-cs"/>
              </a:rPr>
              <a:t>Kullanılan</a:t>
            </a:r>
            <a:r>
              <a:rPr lang="en-US" sz="3800" kern="1200" dirty="0">
                <a:solidFill>
                  <a:schemeClr val="tx1"/>
                </a:solidFill>
                <a:latin typeface="+mj-lt"/>
                <a:ea typeface="+mj-ea"/>
                <a:cs typeface="+mj-cs"/>
              </a:rPr>
              <a:t> </a:t>
            </a:r>
            <a:r>
              <a:rPr lang="en-US" sz="3800" kern="1200" dirty="0" err="1">
                <a:solidFill>
                  <a:schemeClr val="tx1"/>
                </a:solidFill>
                <a:latin typeface="+mj-lt"/>
                <a:ea typeface="+mj-ea"/>
                <a:cs typeface="+mj-cs"/>
              </a:rPr>
              <a:t>Donanımlar</a:t>
            </a:r>
            <a:endParaRPr lang="en-US" sz="3800" kern="1200" dirty="0">
              <a:solidFill>
                <a:schemeClr val="tx1"/>
              </a:solidFill>
              <a:latin typeface="+mj-lt"/>
              <a:ea typeface="+mj-ea"/>
              <a:cs typeface="+mj-cs"/>
            </a:endParaRP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etin kutusu 5">
            <a:extLst>
              <a:ext uri="{FF2B5EF4-FFF2-40B4-BE49-F238E27FC236}">
                <a16:creationId xmlns:a16="http://schemas.microsoft.com/office/drawing/2014/main" id="{C6B9F8CE-772B-981C-A6F1-83B583198F43}"/>
              </a:ext>
            </a:extLst>
          </p:cNvPr>
          <p:cNvSpPr txBox="1"/>
          <p:nvPr/>
        </p:nvSpPr>
        <p:spPr>
          <a:xfrm>
            <a:off x="630936" y="2807208"/>
            <a:ext cx="3429000" cy="3410712"/>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200"/>
              <a:t>1 Adet Raspberry Pi 3B +</a:t>
            </a:r>
          </a:p>
        </p:txBody>
      </p:sp>
      <p:pic>
        <p:nvPicPr>
          <p:cNvPr id="5" name="İçerik Yer Tutucusu 4">
            <a:extLst>
              <a:ext uri="{FF2B5EF4-FFF2-40B4-BE49-F238E27FC236}">
                <a16:creationId xmlns:a16="http://schemas.microsoft.com/office/drawing/2014/main" id="{3B88A20C-2923-B006-3C95-2D1D3096B8F4}"/>
              </a:ext>
            </a:extLst>
          </p:cNvPr>
          <p:cNvPicPr>
            <a:picLocks noGrp="1" noChangeAspect="1"/>
          </p:cNvPicPr>
          <p:nvPr>
            <p:ph idx="1"/>
          </p:nvPr>
        </p:nvPicPr>
        <p:blipFill>
          <a:blip r:embed="rId2"/>
          <a:stretch>
            <a:fillRect/>
          </a:stretch>
        </p:blipFill>
        <p:spPr>
          <a:xfrm>
            <a:off x="4654296" y="1340625"/>
            <a:ext cx="6903720" cy="4176750"/>
          </a:xfrm>
          <a:prstGeom prst="rect">
            <a:avLst/>
          </a:prstGeom>
        </p:spPr>
      </p:pic>
    </p:spTree>
    <p:extLst>
      <p:ext uri="{BB962C8B-B14F-4D97-AF65-F5344CB8AC3E}">
        <p14:creationId xmlns:p14="http://schemas.microsoft.com/office/powerpoint/2010/main" val="6052026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BA952DAF-00D2-51C8-6AB4-74AC37300B51}"/>
              </a:ext>
            </a:extLst>
          </p:cNvPr>
          <p:cNvSpPr>
            <a:spLocks noGrp="1"/>
          </p:cNvSpPr>
          <p:nvPr>
            <p:ph type="title"/>
          </p:nvPr>
        </p:nvSpPr>
        <p:spPr>
          <a:xfrm>
            <a:off x="630936" y="639520"/>
            <a:ext cx="3429000" cy="1719072"/>
          </a:xfrm>
        </p:spPr>
        <p:txBody>
          <a:bodyPr anchor="b">
            <a:normAutofit/>
          </a:bodyPr>
          <a:lstStyle/>
          <a:p>
            <a:r>
              <a:rPr lang="tr-TR" sz="3800" dirty="0"/>
              <a:t>Projede Kullanılan Donanımlar</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5A0779F1-556F-A3AA-1DB7-1E7E3666B90A}"/>
              </a:ext>
            </a:extLst>
          </p:cNvPr>
          <p:cNvSpPr>
            <a:spLocks noGrp="1"/>
          </p:cNvSpPr>
          <p:nvPr>
            <p:ph idx="1"/>
          </p:nvPr>
        </p:nvSpPr>
        <p:spPr>
          <a:xfrm>
            <a:off x="630936" y="2807208"/>
            <a:ext cx="3429000" cy="3410712"/>
          </a:xfrm>
        </p:spPr>
        <p:txBody>
          <a:bodyPr anchor="t">
            <a:normAutofit/>
          </a:bodyPr>
          <a:lstStyle/>
          <a:p>
            <a:r>
              <a:rPr lang="tr-TR" sz="2200"/>
              <a:t>Seçtiğim Pin’ler Raspberry Pi’nin pinout’ları gereği 3.3 V, RX, TX ve Ground pinleridir.</a:t>
            </a:r>
          </a:p>
          <a:p>
            <a:endParaRPr lang="tr-TR" sz="2200"/>
          </a:p>
        </p:txBody>
      </p:sp>
      <p:pic>
        <p:nvPicPr>
          <p:cNvPr id="5" name="Resim 4">
            <a:extLst>
              <a:ext uri="{FF2B5EF4-FFF2-40B4-BE49-F238E27FC236}">
                <a16:creationId xmlns:a16="http://schemas.microsoft.com/office/drawing/2014/main" id="{E25EBD29-7E31-8159-EE4C-742F4A1A7C96}"/>
              </a:ext>
            </a:extLst>
          </p:cNvPr>
          <p:cNvPicPr>
            <a:picLocks noChangeAspect="1"/>
          </p:cNvPicPr>
          <p:nvPr/>
        </p:nvPicPr>
        <p:blipFill>
          <a:blip r:embed="rId2"/>
          <a:stretch>
            <a:fillRect/>
          </a:stretch>
        </p:blipFill>
        <p:spPr>
          <a:xfrm>
            <a:off x="4654296" y="1262958"/>
            <a:ext cx="6903720" cy="4332084"/>
          </a:xfrm>
          <a:prstGeom prst="rect">
            <a:avLst/>
          </a:prstGeom>
        </p:spPr>
      </p:pic>
    </p:spTree>
    <p:extLst>
      <p:ext uri="{BB962C8B-B14F-4D97-AF65-F5344CB8AC3E}">
        <p14:creationId xmlns:p14="http://schemas.microsoft.com/office/powerpoint/2010/main" val="7504304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4766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41A0A547-383D-5891-206B-AA4CB68C55A4}"/>
              </a:ext>
            </a:extLst>
          </p:cNvPr>
          <p:cNvSpPr>
            <a:spLocks noGrp="1"/>
          </p:cNvSpPr>
          <p:nvPr>
            <p:ph type="title"/>
          </p:nvPr>
        </p:nvSpPr>
        <p:spPr>
          <a:xfrm>
            <a:off x="524256" y="491260"/>
            <a:ext cx="6594189" cy="1625210"/>
          </a:xfrm>
        </p:spPr>
        <p:txBody>
          <a:bodyPr>
            <a:normAutofit/>
          </a:bodyPr>
          <a:lstStyle/>
          <a:p>
            <a:r>
              <a:rPr lang="tr-TR" dirty="0" err="1">
                <a:solidFill>
                  <a:srgbClr val="FFFFFF"/>
                </a:solidFill>
              </a:rPr>
              <a:t>Raspberry</a:t>
            </a:r>
            <a:r>
              <a:rPr lang="tr-TR" dirty="0">
                <a:solidFill>
                  <a:srgbClr val="FFFFFF"/>
                </a:solidFill>
              </a:rPr>
              <a:t> Pi Uzaktan Erişim</a:t>
            </a:r>
          </a:p>
        </p:txBody>
      </p:sp>
      <p:sp>
        <p:nvSpPr>
          <p:cNvPr id="14" name="Rectangle 13">
            <a:extLst>
              <a:ext uri="{FF2B5EF4-FFF2-40B4-BE49-F238E27FC236}">
                <a16:creationId xmlns:a16="http://schemas.microsoft.com/office/drawing/2014/main" id="{33B81349-3A7E-4A66-9ED9-66E6F8E29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3" y="2454901"/>
            <a:ext cx="3441163" cy="4080255"/>
          </a:xfrm>
          <a:prstGeom prst="rect">
            <a:avLst/>
          </a:prstGeom>
          <a:solidFill>
            <a:srgbClr val="FEAE2E">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Resim 4">
            <a:extLst>
              <a:ext uri="{FF2B5EF4-FFF2-40B4-BE49-F238E27FC236}">
                <a16:creationId xmlns:a16="http://schemas.microsoft.com/office/drawing/2014/main" id="{3B3F9D29-D552-238C-1A6E-360F7E70E9CF}"/>
              </a:ext>
            </a:extLst>
          </p:cNvPr>
          <p:cNvPicPr>
            <a:picLocks noChangeAspect="1"/>
          </p:cNvPicPr>
          <p:nvPr/>
        </p:nvPicPr>
        <p:blipFill>
          <a:blip r:embed="rId2"/>
          <a:stretch>
            <a:fillRect/>
          </a:stretch>
        </p:blipFill>
        <p:spPr>
          <a:xfrm>
            <a:off x="526567" y="2667954"/>
            <a:ext cx="3062734" cy="3635293"/>
          </a:xfrm>
          <a:prstGeom prst="rect">
            <a:avLst/>
          </a:prstGeom>
        </p:spPr>
      </p:pic>
      <p:sp>
        <p:nvSpPr>
          <p:cNvPr id="16" name="Rectangle 15">
            <a:extLst>
              <a:ext uri="{FF2B5EF4-FFF2-40B4-BE49-F238E27FC236}">
                <a16:creationId xmlns:a16="http://schemas.microsoft.com/office/drawing/2014/main" id="{4A37A7FF-19A5-40D8-8D0C-E780CBD330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1468" y="2454900"/>
            <a:ext cx="3441163" cy="4080255"/>
          </a:xfrm>
          <a:prstGeom prst="rect">
            <a:avLst/>
          </a:prstGeom>
          <a:solidFill>
            <a:srgbClr val="FEAE2E">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7" name="Resim 6">
            <a:extLst>
              <a:ext uri="{FF2B5EF4-FFF2-40B4-BE49-F238E27FC236}">
                <a16:creationId xmlns:a16="http://schemas.microsoft.com/office/drawing/2014/main" id="{E5F6E0B7-9493-9CA8-319E-C2075BFDA32E}"/>
              </a:ext>
            </a:extLst>
          </p:cNvPr>
          <p:cNvPicPr>
            <a:picLocks noChangeAspect="1"/>
          </p:cNvPicPr>
          <p:nvPr/>
        </p:nvPicPr>
        <p:blipFill>
          <a:blip r:embed="rId3"/>
          <a:stretch>
            <a:fillRect/>
          </a:stretch>
        </p:blipFill>
        <p:spPr>
          <a:xfrm>
            <a:off x="4138970" y="2987141"/>
            <a:ext cx="3067358" cy="2996917"/>
          </a:xfrm>
          <a:prstGeom prst="rect">
            <a:avLst/>
          </a:prstGeom>
        </p:spPr>
      </p:pic>
      <p:sp>
        <p:nvSpPr>
          <p:cNvPr id="18" name="Rectangle 17">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İçerik Yer Tutucusu 2">
            <a:extLst>
              <a:ext uri="{FF2B5EF4-FFF2-40B4-BE49-F238E27FC236}">
                <a16:creationId xmlns:a16="http://schemas.microsoft.com/office/drawing/2014/main" id="{3EAE71F3-9C23-89B2-8EF8-0393B2BEAEDB}"/>
              </a:ext>
            </a:extLst>
          </p:cNvPr>
          <p:cNvSpPr>
            <a:spLocks noGrp="1"/>
          </p:cNvSpPr>
          <p:nvPr>
            <p:ph idx="1"/>
          </p:nvPr>
        </p:nvSpPr>
        <p:spPr>
          <a:xfrm>
            <a:off x="7956057" y="762983"/>
            <a:ext cx="3515128" cy="5330923"/>
          </a:xfrm>
        </p:spPr>
        <p:txBody>
          <a:bodyPr anchor="ctr">
            <a:normAutofit/>
          </a:bodyPr>
          <a:lstStyle/>
          <a:p>
            <a:r>
              <a:rPr lang="tr-TR" sz="2400">
                <a:solidFill>
                  <a:srgbClr val="FFFFFF"/>
                </a:solidFill>
              </a:rPr>
              <a:t>Raspberry Pi hem uzaktan erişim hem de seri haberleşme için gerekli ayarlamaları yapmamız gerekiyor.</a:t>
            </a:r>
          </a:p>
          <a:p>
            <a:endParaRPr lang="tr-TR" sz="2400">
              <a:solidFill>
                <a:srgbClr val="FFFFFF"/>
              </a:solidFill>
            </a:endParaRPr>
          </a:p>
        </p:txBody>
      </p:sp>
    </p:spTree>
    <p:extLst>
      <p:ext uri="{BB962C8B-B14F-4D97-AF65-F5344CB8AC3E}">
        <p14:creationId xmlns:p14="http://schemas.microsoft.com/office/powerpoint/2010/main" val="5844852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3A8FBE9-37A3-850F-719B-DC7DFEBDE743}"/>
              </a:ext>
            </a:extLst>
          </p:cNvPr>
          <p:cNvSpPr>
            <a:spLocks noGrp="1"/>
          </p:cNvSpPr>
          <p:nvPr>
            <p:ph type="title"/>
          </p:nvPr>
        </p:nvSpPr>
        <p:spPr>
          <a:xfrm>
            <a:off x="630936" y="639520"/>
            <a:ext cx="3429000" cy="1719072"/>
          </a:xfrm>
        </p:spPr>
        <p:txBody>
          <a:bodyPr anchor="b">
            <a:normAutofit/>
          </a:bodyPr>
          <a:lstStyle/>
          <a:p>
            <a:r>
              <a:rPr lang="tr-TR" sz="4200" dirty="0" err="1"/>
              <a:t>Raspberry</a:t>
            </a:r>
            <a:r>
              <a:rPr lang="tr-TR" sz="4200" dirty="0"/>
              <a:t> Pi Uzaktan Erişim</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4C8085D8-6472-AD62-1793-D4D4A4F32738}"/>
              </a:ext>
            </a:extLst>
          </p:cNvPr>
          <p:cNvSpPr>
            <a:spLocks noGrp="1"/>
          </p:cNvSpPr>
          <p:nvPr>
            <p:ph idx="1"/>
          </p:nvPr>
        </p:nvSpPr>
        <p:spPr>
          <a:xfrm>
            <a:off x="630936" y="2807208"/>
            <a:ext cx="3429000" cy="3410712"/>
          </a:xfrm>
        </p:spPr>
        <p:txBody>
          <a:bodyPr anchor="t">
            <a:normAutofit/>
          </a:bodyPr>
          <a:lstStyle/>
          <a:p>
            <a:r>
              <a:rPr lang="tr-TR" sz="2200" dirty="0" err="1"/>
              <a:t>Putty</a:t>
            </a:r>
            <a:r>
              <a:rPr lang="tr-TR" sz="2200" dirty="0"/>
              <a:t> uygulaması aracılığı ile kendi bilgisayarımızdan </a:t>
            </a:r>
            <a:r>
              <a:rPr lang="tr-TR" sz="2200" dirty="0" err="1"/>
              <a:t>Raspberry</a:t>
            </a:r>
            <a:r>
              <a:rPr lang="tr-TR" sz="2200" dirty="0"/>
              <a:t> </a:t>
            </a:r>
            <a:r>
              <a:rPr lang="tr-TR" sz="2200" dirty="0" err="1"/>
              <a:t>Pi’ye</a:t>
            </a:r>
            <a:r>
              <a:rPr lang="tr-TR" sz="2200" dirty="0"/>
              <a:t> komut verebiliyoruz.</a:t>
            </a:r>
          </a:p>
          <a:p>
            <a:endParaRPr lang="tr-TR" sz="2200" dirty="0"/>
          </a:p>
          <a:p>
            <a:r>
              <a:rPr lang="tr-TR" sz="2200" dirty="0"/>
              <a:t>Burada İP Adres girildikten sonra SSH seçeneği seçilip bağlantı kurulur.</a:t>
            </a:r>
          </a:p>
          <a:p>
            <a:endParaRPr lang="tr-TR" sz="2200" dirty="0"/>
          </a:p>
        </p:txBody>
      </p:sp>
      <p:pic>
        <p:nvPicPr>
          <p:cNvPr id="5" name="Resim 4">
            <a:extLst>
              <a:ext uri="{FF2B5EF4-FFF2-40B4-BE49-F238E27FC236}">
                <a16:creationId xmlns:a16="http://schemas.microsoft.com/office/drawing/2014/main" id="{F035757E-2566-065D-2063-0E31AD245313}"/>
              </a:ext>
            </a:extLst>
          </p:cNvPr>
          <p:cNvPicPr>
            <a:picLocks noChangeAspect="1"/>
          </p:cNvPicPr>
          <p:nvPr/>
        </p:nvPicPr>
        <p:blipFill>
          <a:blip r:embed="rId2"/>
          <a:stretch>
            <a:fillRect/>
          </a:stretch>
        </p:blipFill>
        <p:spPr>
          <a:xfrm>
            <a:off x="5211642" y="640080"/>
            <a:ext cx="5789027" cy="5577840"/>
          </a:xfrm>
          <a:prstGeom prst="rect">
            <a:avLst/>
          </a:prstGeom>
        </p:spPr>
      </p:pic>
    </p:spTree>
    <p:extLst>
      <p:ext uri="{BB962C8B-B14F-4D97-AF65-F5344CB8AC3E}">
        <p14:creationId xmlns:p14="http://schemas.microsoft.com/office/powerpoint/2010/main" val="2043904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8458CCF-064C-69A6-2A7D-7797A7E0DB54}"/>
              </a:ext>
            </a:extLst>
          </p:cNvPr>
          <p:cNvSpPr>
            <a:spLocks noGrp="1"/>
          </p:cNvSpPr>
          <p:nvPr>
            <p:ph type="title"/>
          </p:nvPr>
        </p:nvSpPr>
        <p:spPr>
          <a:xfrm>
            <a:off x="838200" y="365125"/>
            <a:ext cx="10515600" cy="1325563"/>
          </a:xfrm>
        </p:spPr>
        <p:txBody>
          <a:bodyPr>
            <a:normAutofit/>
          </a:bodyPr>
          <a:lstStyle/>
          <a:p>
            <a:r>
              <a:rPr lang="tr-TR" sz="5400"/>
              <a:t>İçindekiler</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4AD957A0-A887-B197-FC65-CAC12045BBC5}"/>
              </a:ext>
            </a:extLst>
          </p:cNvPr>
          <p:cNvSpPr>
            <a:spLocks noGrp="1"/>
          </p:cNvSpPr>
          <p:nvPr>
            <p:ph idx="1"/>
          </p:nvPr>
        </p:nvSpPr>
        <p:spPr>
          <a:xfrm>
            <a:off x="838200" y="1929384"/>
            <a:ext cx="10515600" cy="4251960"/>
          </a:xfrm>
        </p:spPr>
        <p:txBody>
          <a:bodyPr>
            <a:normAutofit/>
          </a:bodyPr>
          <a:lstStyle/>
          <a:p>
            <a:r>
              <a:rPr lang="tr-TR" sz="2200"/>
              <a:t>Proje İçeriği</a:t>
            </a:r>
          </a:p>
          <a:p>
            <a:r>
              <a:rPr lang="tr-TR" sz="2200"/>
              <a:t>MQTT Nedir</a:t>
            </a:r>
          </a:p>
          <a:p>
            <a:r>
              <a:rPr lang="tr-TR" sz="2200"/>
              <a:t>MQTT Mesaj Yapısı</a:t>
            </a:r>
          </a:p>
          <a:p>
            <a:r>
              <a:rPr lang="tr-TR" sz="2200"/>
              <a:t>MQTT Yayıncı-Abone Mimarisi</a:t>
            </a:r>
          </a:p>
          <a:p>
            <a:r>
              <a:rPr lang="tr-TR" sz="2200"/>
              <a:t>MQTT Python</a:t>
            </a:r>
          </a:p>
          <a:p>
            <a:r>
              <a:rPr lang="tr-TR" sz="2200"/>
              <a:t>GPS Bilgisi</a:t>
            </a:r>
          </a:p>
          <a:p>
            <a:r>
              <a:rPr lang="tr-TR" sz="2200"/>
              <a:t>Projede Kullanılan Donanımlar</a:t>
            </a:r>
          </a:p>
          <a:p>
            <a:r>
              <a:rPr lang="tr-TR" sz="2200"/>
              <a:t>Raspberry Pi Uzaktan Erişim</a:t>
            </a:r>
          </a:p>
          <a:p>
            <a:r>
              <a:rPr lang="tr-TR" sz="2200"/>
              <a:t>Kodun Çalıştırılması</a:t>
            </a:r>
          </a:p>
          <a:p>
            <a:r>
              <a:rPr lang="tr-TR" sz="2200"/>
              <a:t>Karşılaşılan Bazı Hatalar</a:t>
            </a:r>
          </a:p>
          <a:p>
            <a:endParaRPr lang="tr-TR" sz="2200"/>
          </a:p>
          <a:p>
            <a:endParaRPr lang="tr-TR" sz="2200"/>
          </a:p>
          <a:p>
            <a:endParaRPr lang="tr-TR" sz="2200"/>
          </a:p>
          <a:p>
            <a:endParaRPr lang="tr-TR" sz="2200"/>
          </a:p>
          <a:p>
            <a:endParaRPr lang="tr-TR" sz="2200"/>
          </a:p>
          <a:p>
            <a:endParaRPr lang="tr-TR" sz="2200"/>
          </a:p>
        </p:txBody>
      </p:sp>
    </p:spTree>
    <p:extLst>
      <p:ext uri="{BB962C8B-B14F-4D97-AF65-F5344CB8AC3E}">
        <p14:creationId xmlns:p14="http://schemas.microsoft.com/office/powerpoint/2010/main" val="6638689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24E9777-DF7E-45E5-B387-86C306DA64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2CF4067D-6C58-4ECA-11C5-75B0D7B94AC9}"/>
              </a:ext>
            </a:extLst>
          </p:cNvPr>
          <p:cNvSpPr>
            <a:spLocks noGrp="1"/>
          </p:cNvSpPr>
          <p:nvPr>
            <p:ph type="title"/>
          </p:nvPr>
        </p:nvSpPr>
        <p:spPr>
          <a:xfrm>
            <a:off x="581646" y="573896"/>
            <a:ext cx="3639746" cy="1414145"/>
          </a:xfrm>
        </p:spPr>
        <p:txBody>
          <a:bodyPr anchor="b">
            <a:normAutofit/>
          </a:bodyPr>
          <a:lstStyle/>
          <a:p>
            <a:r>
              <a:rPr lang="tr-TR" sz="3600" dirty="0" err="1"/>
              <a:t>Raspberry</a:t>
            </a:r>
            <a:r>
              <a:rPr lang="tr-TR" sz="3600" dirty="0"/>
              <a:t> Pi Uzaktan Erişim</a:t>
            </a:r>
          </a:p>
        </p:txBody>
      </p:sp>
      <p:sp>
        <p:nvSpPr>
          <p:cNvPr id="3" name="İçerik Yer Tutucusu 2">
            <a:extLst>
              <a:ext uri="{FF2B5EF4-FFF2-40B4-BE49-F238E27FC236}">
                <a16:creationId xmlns:a16="http://schemas.microsoft.com/office/drawing/2014/main" id="{949AB214-778D-E906-DFCD-2CAF082550C0}"/>
              </a:ext>
            </a:extLst>
          </p:cNvPr>
          <p:cNvSpPr>
            <a:spLocks noGrp="1"/>
          </p:cNvSpPr>
          <p:nvPr>
            <p:ph idx="1"/>
          </p:nvPr>
        </p:nvSpPr>
        <p:spPr>
          <a:xfrm>
            <a:off x="587987" y="2620641"/>
            <a:ext cx="3634877" cy="3023702"/>
          </a:xfrm>
        </p:spPr>
        <p:txBody>
          <a:bodyPr anchor="ctr">
            <a:normAutofit/>
          </a:bodyPr>
          <a:lstStyle/>
          <a:p>
            <a:r>
              <a:rPr lang="tr-TR" sz="1800" dirty="0"/>
              <a:t>Burada VNC Viewer yardımıyla </a:t>
            </a:r>
            <a:r>
              <a:rPr lang="tr-TR" sz="1800" dirty="0" err="1"/>
              <a:t>Raspberry</a:t>
            </a:r>
            <a:r>
              <a:rPr lang="tr-TR" sz="1800" dirty="0"/>
              <a:t> Pi ekranına bağlanıyoruz.</a:t>
            </a:r>
            <a:br>
              <a:rPr lang="tr-TR" sz="1800" dirty="0"/>
            </a:br>
            <a:r>
              <a:rPr lang="tr-TR" sz="1800" dirty="0"/>
              <a:t>İP Adres girildikten sonra kullanıcı adı ve şifre girilir.</a:t>
            </a:r>
          </a:p>
          <a:p>
            <a:endParaRPr lang="tr-TR" sz="1800" dirty="0"/>
          </a:p>
        </p:txBody>
      </p:sp>
      <p:sp>
        <p:nvSpPr>
          <p:cNvPr id="20" name="Rectangle 19">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669568"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771105"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335D5A6-AB7A-4677-8D44-034515D66C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4757" y="703666"/>
            <a:ext cx="7168911" cy="563811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Resim 6">
            <a:extLst>
              <a:ext uri="{FF2B5EF4-FFF2-40B4-BE49-F238E27FC236}">
                <a16:creationId xmlns:a16="http://schemas.microsoft.com/office/drawing/2014/main" id="{063CDD26-DC26-EF7A-1915-61BA468ADF06}"/>
              </a:ext>
            </a:extLst>
          </p:cNvPr>
          <p:cNvPicPr>
            <a:picLocks noChangeAspect="1"/>
          </p:cNvPicPr>
          <p:nvPr/>
        </p:nvPicPr>
        <p:blipFill>
          <a:blip r:embed="rId2"/>
          <a:stretch>
            <a:fillRect/>
          </a:stretch>
        </p:blipFill>
        <p:spPr>
          <a:xfrm>
            <a:off x="7328508" y="938448"/>
            <a:ext cx="2121408" cy="1451801"/>
          </a:xfrm>
          <a:prstGeom prst="rect">
            <a:avLst/>
          </a:prstGeom>
        </p:spPr>
      </p:pic>
      <p:pic>
        <p:nvPicPr>
          <p:cNvPr id="5" name="Resim 4">
            <a:extLst>
              <a:ext uri="{FF2B5EF4-FFF2-40B4-BE49-F238E27FC236}">
                <a16:creationId xmlns:a16="http://schemas.microsoft.com/office/drawing/2014/main" id="{9B99E524-51BF-3B23-8C29-2D88F72DDF4F}"/>
              </a:ext>
            </a:extLst>
          </p:cNvPr>
          <p:cNvPicPr>
            <a:picLocks noChangeAspect="1"/>
          </p:cNvPicPr>
          <p:nvPr/>
        </p:nvPicPr>
        <p:blipFill>
          <a:blip r:embed="rId3"/>
          <a:stretch>
            <a:fillRect/>
          </a:stretch>
        </p:blipFill>
        <p:spPr>
          <a:xfrm>
            <a:off x="5035295" y="938448"/>
            <a:ext cx="2121408" cy="1511503"/>
          </a:xfrm>
          <a:prstGeom prst="rect">
            <a:avLst/>
          </a:prstGeom>
        </p:spPr>
      </p:pic>
      <p:pic>
        <p:nvPicPr>
          <p:cNvPr id="9" name="Resim 8">
            <a:extLst>
              <a:ext uri="{FF2B5EF4-FFF2-40B4-BE49-F238E27FC236}">
                <a16:creationId xmlns:a16="http://schemas.microsoft.com/office/drawing/2014/main" id="{7E86CC78-72AE-E011-6BFD-8DD5E0F69C87}"/>
              </a:ext>
            </a:extLst>
          </p:cNvPr>
          <p:cNvPicPr>
            <a:picLocks noChangeAspect="1"/>
          </p:cNvPicPr>
          <p:nvPr/>
        </p:nvPicPr>
        <p:blipFill>
          <a:blip r:embed="rId4"/>
          <a:stretch>
            <a:fillRect/>
          </a:stretch>
        </p:blipFill>
        <p:spPr>
          <a:xfrm>
            <a:off x="9620689" y="1048236"/>
            <a:ext cx="2121408" cy="1308532"/>
          </a:xfrm>
          <a:prstGeom prst="rect">
            <a:avLst/>
          </a:prstGeom>
        </p:spPr>
      </p:pic>
      <p:pic>
        <p:nvPicPr>
          <p:cNvPr id="11" name="Resim 10">
            <a:extLst>
              <a:ext uri="{FF2B5EF4-FFF2-40B4-BE49-F238E27FC236}">
                <a16:creationId xmlns:a16="http://schemas.microsoft.com/office/drawing/2014/main" id="{A1EF7515-1028-B07A-F3C3-EB3743A6D0D0}"/>
              </a:ext>
            </a:extLst>
          </p:cNvPr>
          <p:cNvPicPr>
            <a:picLocks noChangeAspect="1"/>
          </p:cNvPicPr>
          <p:nvPr/>
        </p:nvPicPr>
        <p:blipFill>
          <a:blip r:embed="rId5"/>
          <a:stretch>
            <a:fillRect/>
          </a:stretch>
        </p:blipFill>
        <p:spPr>
          <a:xfrm>
            <a:off x="5274610" y="2620641"/>
            <a:ext cx="6254825" cy="3502702"/>
          </a:xfrm>
          <a:prstGeom prst="rect">
            <a:avLst/>
          </a:prstGeom>
        </p:spPr>
      </p:pic>
    </p:spTree>
    <p:extLst>
      <p:ext uri="{BB962C8B-B14F-4D97-AF65-F5344CB8AC3E}">
        <p14:creationId xmlns:p14="http://schemas.microsoft.com/office/powerpoint/2010/main" val="23678763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Başlık 1">
            <a:extLst>
              <a:ext uri="{FF2B5EF4-FFF2-40B4-BE49-F238E27FC236}">
                <a16:creationId xmlns:a16="http://schemas.microsoft.com/office/drawing/2014/main" id="{5F50E0B2-6781-6074-1B0A-47996B01C486}"/>
              </a:ext>
            </a:extLst>
          </p:cNvPr>
          <p:cNvSpPr>
            <a:spLocks noGrp="1"/>
          </p:cNvSpPr>
          <p:nvPr>
            <p:ph type="title"/>
          </p:nvPr>
        </p:nvSpPr>
        <p:spPr>
          <a:xfrm>
            <a:off x="838200" y="673770"/>
            <a:ext cx="3220329" cy="2027227"/>
          </a:xfrm>
        </p:spPr>
        <p:txBody>
          <a:bodyPr anchor="t">
            <a:normAutofit/>
          </a:bodyPr>
          <a:lstStyle/>
          <a:p>
            <a:r>
              <a:rPr lang="tr-TR" sz="5400" dirty="0">
                <a:solidFill>
                  <a:srgbClr val="FFFFFF"/>
                </a:solidFill>
              </a:rPr>
              <a:t>Kodun Çalışması</a:t>
            </a:r>
          </a:p>
        </p:txBody>
      </p:sp>
      <p:graphicFrame>
        <p:nvGraphicFramePr>
          <p:cNvPr id="5" name="İçerik Yer Tutucusu 2">
            <a:extLst>
              <a:ext uri="{FF2B5EF4-FFF2-40B4-BE49-F238E27FC236}">
                <a16:creationId xmlns:a16="http://schemas.microsoft.com/office/drawing/2014/main" id="{0C1E008C-C989-0844-F4F3-341008C3B2B2}"/>
              </a:ext>
            </a:extLst>
          </p:cNvPr>
          <p:cNvGraphicFramePr>
            <a:graphicFrameLocks noGrp="1"/>
          </p:cNvGraphicFramePr>
          <p:nvPr>
            <p:ph idx="1"/>
            <p:extLst>
              <p:ext uri="{D42A27DB-BD31-4B8C-83A1-F6EECF244321}">
                <p14:modId xmlns:p14="http://schemas.microsoft.com/office/powerpoint/2010/main" val="462171339"/>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513713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8" name="!!BGRectangle">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28A08746-EA58-FA47-42C3-24756F8F0926}"/>
              </a:ext>
            </a:extLst>
          </p:cNvPr>
          <p:cNvSpPr>
            <a:spLocks noGrp="1"/>
          </p:cNvSpPr>
          <p:nvPr>
            <p:ph type="title"/>
          </p:nvPr>
        </p:nvSpPr>
        <p:spPr>
          <a:xfrm>
            <a:off x="6421700" y="713232"/>
            <a:ext cx="5154168" cy="1197864"/>
          </a:xfrm>
        </p:spPr>
        <p:txBody>
          <a:bodyPr vert="horz" lIns="91440" tIns="45720" rIns="91440" bIns="45720" rtlCol="0">
            <a:normAutofit/>
          </a:bodyPr>
          <a:lstStyle/>
          <a:p>
            <a:r>
              <a:rPr lang="en-US" sz="4100" dirty="0" err="1"/>
              <a:t>Karşılaşılan</a:t>
            </a:r>
            <a:r>
              <a:rPr lang="en-US" sz="4100" dirty="0"/>
              <a:t> </a:t>
            </a:r>
            <a:r>
              <a:rPr lang="en-US" sz="4100" dirty="0" err="1"/>
              <a:t>Bazı</a:t>
            </a:r>
            <a:r>
              <a:rPr lang="en-US" sz="4100" dirty="0"/>
              <a:t> </a:t>
            </a:r>
            <a:r>
              <a:rPr lang="en-US" sz="4100" dirty="0" err="1"/>
              <a:t>Hatalar</a:t>
            </a:r>
            <a:endParaRPr lang="en-US" sz="4100" dirty="0"/>
          </a:p>
        </p:txBody>
      </p:sp>
      <p:pic>
        <p:nvPicPr>
          <p:cNvPr id="5" name="İçerik Yer Tutucusu 4">
            <a:extLst>
              <a:ext uri="{FF2B5EF4-FFF2-40B4-BE49-F238E27FC236}">
                <a16:creationId xmlns:a16="http://schemas.microsoft.com/office/drawing/2014/main" id="{FD8261E6-2E99-5CF6-4BF7-C079E901EE12}"/>
              </a:ext>
            </a:extLst>
          </p:cNvPr>
          <p:cNvPicPr>
            <a:picLocks noChangeAspect="1"/>
          </p:cNvPicPr>
          <p:nvPr/>
        </p:nvPicPr>
        <p:blipFill rotWithShape="1">
          <a:blip r:embed="rId2"/>
          <a:srcRect l="8907" r="8911"/>
          <a:stretch/>
        </p:blipFill>
        <p:spPr>
          <a:xfrm>
            <a:off x="20" y="10"/>
            <a:ext cx="5495089" cy="6857990"/>
          </a:xfrm>
          <a:prstGeom prst="rect">
            <a:avLst/>
          </a:prstGeom>
        </p:spPr>
      </p:pic>
      <p:sp>
        <p:nvSpPr>
          <p:cNvPr id="29" name="!!Line">
            <a:extLst>
              <a:ext uri="{FF2B5EF4-FFF2-40B4-BE49-F238E27FC236}">
                <a16:creationId xmlns:a16="http://schemas.microsoft.com/office/drawing/2014/main" id="{29A9EE12-EF77-4DB4-84E4-043DE72352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3328" y="822960"/>
            <a:ext cx="9144"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13">
            <a:extLst>
              <a:ext uri="{FF2B5EF4-FFF2-40B4-BE49-F238E27FC236}">
                <a16:creationId xmlns:a16="http://schemas.microsoft.com/office/drawing/2014/main" id="{A58431B8-3A9E-A62B-0375-34B1CD2B5339}"/>
              </a:ext>
            </a:extLst>
          </p:cNvPr>
          <p:cNvSpPr>
            <a:spLocks noGrp="1"/>
          </p:cNvSpPr>
          <p:nvPr>
            <p:ph idx="1"/>
          </p:nvPr>
        </p:nvSpPr>
        <p:spPr>
          <a:xfrm>
            <a:off x="6421700" y="2048256"/>
            <a:ext cx="5154168" cy="4123944"/>
          </a:xfrm>
        </p:spPr>
        <p:txBody>
          <a:bodyPr anchor="t">
            <a:normAutofit/>
          </a:bodyPr>
          <a:lstStyle/>
          <a:p>
            <a:r>
              <a:rPr lang="tr-TR" sz="2200" dirty="0"/>
              <a:t>Burada RX ve TX için bağlanılan kablolarda muhtemel bir temassızlık sonucu araya gürültü yani anlamsız veriler girmekteydi.</a:t>
            </a:r>
            <a:endParaRPr lang="en-US" sz="2200" dirty="0"/>
          </a:p>
        </p:txBody>
      </p:sp>
    </p:spTree>
    <p:extLst>
      <p:ext uri="{BB962C8B-B14F-4D97-AF65-F5344CB8AC3E}">
        <p14:creationId xmlns:p14="http://schemas.microsoft.com/office/powerpoint/2010/main" val="307160005"/>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5" name="Resim 4">
            <a:extLst>
              <a:ext uri="{FF2B5EF4-FFF2-40B4-BE49-F238E27FC236}">
                <a16:creationId xmlns:a16="http://schemas.microsoft.com/office/drawing/2014/main" id="{1467EEDD-02E9-9D18-466E-850F5A486789}"/>
              </a:ext>
            </a:extLst>
          </p:cNvPr>
          <p:cNvPicPr>
            <a:picLocks noChangeAspect="1"/>
          </p:cNvPicPr>
          <p:nvPr/>
        </p:nvPicPr>
        <p:blipFill>
          <a:blip r:embed="rId2"/>
          <a:stretch>
            <a:fillRect/>
          </a:stretch>
        </p:blipFill>
        <p:spPr>
          <a:xfrm>
            <a:off x="320040" y="1620956"/>
            <a:ext cx="11548872" cy="1703458"/>
          </a:xfrm>
          <a:prstGeom prst="rect">
            <a:avLst/>
          </a:prstGeom>
        </p:spPr>
      </p:pic>
      <p:sp>
        <p:nvSpPr>
          <p:cNvPr id="12" name="Rectangle 11">
            <a:extLst>
              <a:ext uri="{FF2B5EF4-FFF2-40B4-BE49-F238E27FC236}">
                <a16:creationId xmlns:a16="http://schemas.microsoft.com/office/drawing/2014/main" id="{FA3CD3A3-D3C1-4567-BEC0-3A50E9A3A6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8ECA01E7-0158-0D92-AB11-F9F9FCB2875A}"/>
              </a:ext>
            </a:extLst>
          </p:cNvPr>
          <p:cNvSpPr>
            <a:spLocks noGrp="1"/>
          </p:cNvSpPr>
          <p:nvPr>
            <p:ph type="title"/>
          </p:nvPr>
        </p:nvSpPr>
        <p:spPr>
          <a:xfrm>
            <a:off x="841248" y="5010912"/>
            <a:ext cx="2889504" cy="1344168"/>
          </a:xfrm>
        </p:spPr>
        <p:txBody>
          <a:bodyPr anchor="ctr">
            <a:normAutofit/>
          </a:bodyPr>
          <a:lstStyle/>
          <a:p>
            <a:r>
              <a:rPr lang="tr-TR" sz="2600" dirty="0">
                <a:solidFill>
                  <a:schemeClr val="bg1"/>
                </a:solidFill>
              </a:rPr>
              <a:t>Karşılaşılan Bazı Hatalar</a:t>
            </a:r>
          </a:p>
        </p:txBody>
      </p:sp>
      <p:cxnSp>
        <p:nvCxnSpPr>
          <p:cNvPr id="14" name="Straight Connector 13">
            <a:extLst>
              <a:ext uri="{FF2B5EF4-FFF2-40B4-BE49-F238E27FC236}">
                <a16:creationId xmlns:a16="http://schemas.microsoft.com/office/drawing/2014/main" id="{B56D13EF-D431-4D0F-BFFC-1B5A686FF9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68" name="İçerik Yer Tutucusu 2">
            <a:extLst>
              <a:ext uri="{FF2B5EF4-FFF2-40B4-BE49-F238E27FC236}">
                <a16:creationId xmlns:a16="http://schemas.microsoft.com/office/drawing/2014/main" id="{5DA3ED67-7DD5-DDF1-19BF-492D5932BEB5}"/>
              </a:ext>
            </a:extLst>
          </p:cNvPr>
          <p:cNvSpPr>
            <a:spLocks noGrp="1"/>
          </p:cNvSpPr>
          <p:nvPr>
            <p:ph idx="1"/>
          </p:nvPr>
        </p:nvSpPr>
        <p:spPr>
          <a:xfrm>
            <a:off x="4379976" y="5010912"/>
            <a:ext cx="6976872" cy="1344168"/>
          </a:xfrm>
        </p:spPr>
        <p:txBody>
          <a:bodyPr anchor="ctr">
            <a:normAutofit/>
          </a:bodyPr>
          <a:lstStyle/>
          <a:p>
            <a:r>
              <a:rPr lang="tr-TR" sz="1700" dirty="0">
                <a:solidFill>
                  <a:schemeClr val="bg1"/>
                </a:solidFill>
              </a:rPr>
              <a:t>Bu hata çözülemedi. Donanım kaynaklı bir hata. GPS için kullanılan malzeme ucuz elektronik. Muhtemelen sürekli bir bağlantı kurulamıyor.</a:t>
            </a:r>
          </a:p>
        </p:txBody>
      </p:sp>
    </p:spTree>
    <p:extLst>
      <p:ext uri="{BB962C8B-B14F-4D97-AF65-F5344CB8AC3E}">
        <p14:creationId xmlns:p14="http://schemas.microsoft.com/office/powerpoint/2010/main" val="402693014"/>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8B990FA7-853F-3823-4086-B3F4FE3D568E}"/>
              </a:ext>
            </a:extLst>
          </p:cNvPr>
          <p:cNvSpPr>
            <a:spLocks noGrp="1"/>
          </p:cNvSpPr>
          <p:nvPr>
            <p:ph type="title"/>
          </p:nvPr>
        </p:nvSpPr>
        <p:spPr>
          <a:xfrm>
            <a:off x="371094" y="1161288"/>
            <a:ext cx="3438144" cy="1239012"/>
          </a:xfrm>
        </p:spPr>
        <p:txBody>
          <a:bodyPr anchor="ctr">
            <a:normAutofit/>
          </a:bodyPr>
          <a:lstStyle/>
          <a:p>
            <a:r>
              <a:rPr lang="tr-TR" sz="2800" dirty="0"/>
              <a:t>Karşılaşılan Bazı Hatalar</a:t>
            </a:r>
          </a:p>
        </p:txBody>
      </p:sp>
      <p:sp>
        <p:nvSpPr>
          <p:cNvPr id="21" name="Rectangle 1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İçerik Yer Tutucusu 2">
            <a:extLst>
              <a:ext uri="{FF2B5EF4-FFF2-40B4-BE49-F238E27FC236}">
                <a16:creationId xmlns:a16="http://schemas.microsoft.com/office/drawing/2014/main" id="{367346FD-F262-2857-9A76-22BB3360EFA7}"/>
              </a:ext>
            </a:extLst>
          </p:cNvPr>
          <p:cNvSpPr>
            <a:spLocks noGrp="1"/>
          </p:cNvSpPr>
          <p:nvPr>
            <p:ph idx="1"/>
          </p:nvPr>
        </p:nvSpPr>
        <p:spPr>
          <a:xfrm>
            <a:off x="371094" y="2718054"/>
            <a:ext cx="3438906" cy="3207258"/>
          </a:xfrm>
        </p:spPr>
        <p:txBody>
          <a:bodyPr anchor="t">
            <a:normAutofit/>
          </a:bodyPr>
          <a:lstStyle/>
          <a:p>
            <a:r>
              <a:rPr lang="tr-TR" sz="1700"/>
              <a:t>Publish edilen bilgi subscribe olunan tarafta gözükmüyordu. Bunun için test amaçlı internet arayüzü kullanıldı ve subscribe kodunda hata olduğu tespit edildi</a:t>
            </a:r>
          </a:p>
          <a:p>
            <a:endParaRPr lang="tr-TR" sz="1700"/>
          </a:p>
        </p:txBody>
      </p:sp>
      <p:pic>
        <p:nvPicPr>
          <p:cNvPr id="5" name="Resim 4">
            <a:extLst>
              <a:ext uri="{FF2B5EF4-FFF2-40B4-BE49-F238E27FC236}">
                <a16:creationId xmlns:a16="http://schemas.microsoft.com/office/drawing/2014/main" id="{B326645E-F67A-2686-64DA-3BC2523D6922}"/>
              </a:ext>
            </a:extLst>
          </p:cNvPr>
          <p:cNvPicPr>
            <a:picLocks noChangeAspect="1"/>
          </p:cNvPicPr>
          <p:nvPr/>
        </p:nvPicPr>
        <p:blipFill>
          <a:blip r:embed="rId2"/>
          <a:stretch>
            <a:fillRect/>
          </a:stretch>
        </p:blipFill>
        <p:spPr>
          <a:xfrm>
            <a:off x="4901184" y="1342122"/>
            <a:ext cx="6922008" cy="4274339"/>
          </a:xfrm>
          <a:prstGeom prst="rect">
            <a:avLst/>
          </a:prstGeom>
        </p:spPr>
      </p:pic>
    </p:spTree>
    <p:extLst>
      <p:ext uri="{BB962C8B-B14F-4D97-AF65-F5344CB8AC3E}">
        <p14:creationId xmlns:p14="http://schemas.microsoft.com/office/powerpoint/2010/main" val="35163035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7A910A9B-16CD-48C2-7C05-F01789852CF6}"/>
              </a:ext>
            </a:extLst>
          </p:cNvPr>
          <p:cNvSpPr>
            <a:spLocks noGrp="1"/>
          </p:cNvSpPr>
          <p:nvPr>
            <p:ph type="title"/>
          </p:nvPr>
        </p:nvSpPr>
        <p:spPr>
          <a:xfrm>
            <a:off x="630936" y="640080"/>
            <a:ext cx="4818888" cy="1481328"/>
          </a:xfrm>
        </p:spPr>
        <p:txBody>
          <a:bodyPr anchor="b">
            <a:normAutofit/>
          </a:bodyPr>
          <a:lstStyle/>
          <a:p>
            <a:r>
              <a:rPr lang="tr-TR" sz="5000" dirty="0"/>
              <a:t>TEŞEKKÜRLER</a:t>
            </a:r>
            <a:br>
              <a:rPr lang="tr-TR" sz="5000" dirty="0"/>
            </a:br>
            <a:endParaRPr lang="tr-TR" sz="5000" dirty="0"/>
          </a:p>
        </p:txBody>
      </p:sp>
      <p:sp>
        <p:nvSpPr>
          <p:cNvPr id="30"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08A3F739-68DF-1BF7-AD83-624FAD8DA8C9}"/>
              </a:ext>
            </a:extLst>
          </p:cNvPr>
          <p:cNvSpPr>
            <a:spLocks noGrp="1"/>
          </p:cNvSpPr>
          <p:nvPr>
            <p:ph idx="1"/>
          </p:nvPr>
        </p:nvSpPr>
        <p:spPr>
          <a:xfrm>
            <a:off x="630936" y="2660904"/>
            <a:ext cx="4818888" cy="3547872"/>
          </a:xfrm>
        </p:spPr>
        <p:txBody>
          <a:bodyPr anchor="t">
            <a:normAutofit/>
          </a:bodyPr>
          <a:lstStyle/>
          <a:p>
            <a:endParaRPr lang="tr-TR" sz="2200" dirty="0"/>
          </a:p>
          <a:p>
            <a:endParaRPr lang="tr-TR" sz="2200" dirty="0"/>
          </a:p>
          <a:p>
            <a:endParaRPr lang="tr-TR" sz="2200" dirty="0"/>
          </a:p>
        </p:txBody>
      </p:sp>
      <p:pic>
        <p:nvPicPr>
          <p:cNvPr id="7" name="Graphic 6" descr="Smiling Face with No Fill">
            <a:extLst>
              <a:ext uri="{FF2B5EF4-FFF2-40B4-BE49-F238E27FC236}">
                <a16:creationId xmlns:a16="http://schemas.microsoft.com/office/drawing/2014/main" id="{DD16E1F1-E224-02B7-7BD4-563A74FC98F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9048" y="699516"/>
            <a:ext cx="5458968" cy="5458968"/>
          </a:xfrm>
          <a:prstGeom prst="rect">
            <a:avLst/>
          </a:prstGeom>
        </p:spPr>
      </p:pic>
    </p:spTree>
    <p:extLst>
      <p:ext uri="{BB962C8B-B14F-4D97-AF65-F5344CB8AC3E}">
        <p14:creationId xmlns:p14="http://schemas.microsoft.com/office/powerpoint/2010/main" val="2098594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1" name="Group 10">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2" name="Rectangle 11">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5" name="Freeform: Shape 14">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7" name="Rectangle 1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Başlık 1">
            <a:extLst>
              <a:ext uri="{FF2B5EF4-FFF2-40B4-BE49-F238E27FC236}">
                <a16:creationId xmlns:a16="http://schemas.microsoft.com/office/drawing/2014/main" id="{0672679E-13CB-BC65-B66B-66658FE5E0F9}"/>
              </a:ext>
            </a:extLst>
          </p:cNvPr>
          <p:cNvSpPr>
            <a:spLocks noGrp="1"/>
          </p:cNvSpPr>
          <p:nvPr>
            <p:ph type="title"/>
          </p:nvPr>
        </p:nvSpPr>
        <p:spPr>
          <a:xfrm>
            <a:off x="1143000" y="990599"/>
            <a:ext cx="9906000" cy="685800"/>
          </a:xfrm>
        </p:spPr>
        <p:txBody>
          <a:bodyPr anchor="t">
            <a:normAutofit/>
          </a:bodyPr>
          <a:lstStyle/>
          <a:p>
            <a:r>
              <a:rPr lang="tr-TR" sz="4000" dirty="0"/>
              <a:t>Proje İçeriği</a:t>
            </a:r>
          </a:p>
        </p:txBody>
      </p:sp>
      <p:graphicFrame>
        <p:nvGraphicFramePr>
          <p:cNvPr id="5" name="İçerik Yer Tutucusu 2">
            <a:extLst>
              <a:ext uri="{FF2B5EF4-FFF2-40B4-BE49-F238E27FC236}">
                <a16:creationId xmlns:a16="http://schemas.microsoft.com/office/drawing/2014/main" id="{61A2EEB7-EDF4-7F4B-9C8F-5D74499386AF}"/>
              </a:ext>
            </a:extLst>
          </p:cNvPr>
          <p:cNvGraphicFramePr>
            <a:graphicFrameLocks noGrp="1"/>
          </p:cNvGraphicFramePr>
          <p:nvPr>
            <p:ph idx="1"/>
            <p:extLst>
              <p:ext uri="{D42A27DB-BD31-4B8C-83A1-F6EECF244321}">
                <p14:modId xmlns:p14="http://schemas.microsoft.com/office/powerpoint/2010/main" val="707559364"/>
              </p:ext>
            </p:extLst>
          </p:nvPr>
        </p:nvGraphicFramePr>
        <p:xfrm>
          <a:off x="685800" y="2137228"/>
          <a:ext cx="10820400" cy="3733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254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7298EA9-DC63-0EBD-35A0-8F8A3CC15F8D}"/>
              </a:ext>
            </a:extLst>
          </p:cNvPr>
          <p:cNvSpPr>
            <a:spLocks noGrp="1"/>
          </p:cNvSpPr>
          <p:nvPr>
            <p:ph type="title"/>
          </p:nvPr>
        </p:nvSpPr>
        <p:spPr>
          <a:xfrm>
            <a:off x="640080" y="325369"/>
            <a:ext cx="4368602" cy="1956841"/>
          </a:xfrm>
        </p:spPr>
        <p:txBody>
          <a:bodyPr anchor="b">
            <a:normAutofit/>
          </a:bodyPr>
          <a:lstStyle/>
          <a:p>
            <a:r>
              <a:rPr lang="tr-TR" sz="5400" dirty="0"/>
              <a:t>MQTT Nedir?</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ED8B6E90-5C02-B155-DBFD-51CBF4A8AE04}"/>
              </a:ext>
            </a:extLst>
          </p:cNvPr>
          <p:cNvSpPr>
            <a:spLocks noGrp="1"/>
          </p:cNvSpPr>
          <p:nvPr>
            <p:ph idx="1"/>
          </p:nvPr>
        </p:nvSpPr>
        <p:spPr>
          <a:xfrm>
            <a:off x="640080" y="2872899"/>
            <a:ext cx="4243589" cy="3320668"/>
          </a:xfrm>
        </p:spPr>
        <p:txBody>
          <a:bodyPr>
            <a:normAutofit/>
          </a:bodyPr>
          <a:lstStyle/>
          <a:p>
            <a:r>
              <a:rPr lang="tr-TR" sz="1700" i="0" dirty="0">
                <a:effectLst/>
                <a:latin typeface="Comic Sans MS" panose="030F0702030302020204" pitchFamily="66" charset="0"/>
              </a:rPr>
              <a:t>MQTT(Message Queuing </a:t>
            </a:r>
            <a:r>
              <a:rPr lang="tr-TR" sz="1700" i="0" dirty="0" err="1">
                <a:effectLst/>
                <a:latin typeface="Comic Sans MS" panose="030F0702030302020204" pitchFamily="66" charset="0"/>
              </a:rPr>
              <a:t>Telemetry</a:t>
            </a:r>
            <a:r>
              <a:rPr lang="tr-TR" sz="1700" i="0" dirty="0">
                <a:effectLst/>
                <a:latin typeface="Comic Sans MS" panose="030F0702030302020204" pitchFamily="66" charset="0"/>
              </a:rPr>
              <a:t> Transport) protokolü, internette yaygın olarak kullanılan makinalar arası (M2M) mesaj tabanlı bir protokoldür. </a:t>
            </a:r>
            <a:r>
              <a:rPr lang="tr-TR" sz="1700" i="0" dirty="0" err="1">
                <a:effectLst/>
                <a:latin typeface="Comic Sans MS" panose="030F0702030302020204" pitchFamily="66" charset="0"/>
              </a:rPr>
              <a:t>Lightweight</a:t>
            </a:r>
            <a:r>
              <a:rPr lang="tr-TR" sz="1700" i="0" dirty="0">
                <a:effectLst/>
                <a:latin typeface="Comic Sans MS" panose="030F0702030302020204" pitchFamily="66" charset="0"/>
              </a:rPr>
              <a:t> oluşu ve düşük kaynak tüketmesiyle Internet of </a:t>
            </a:r>
            <a:r>
              <a:rPr lang="tr-TR" sz="1700" i="0" dirty="0" err="1">
                <a:effectLst/>
                <a:latin typeface="Comic Sans MS" panose="030F0702030302020204" pitchFamily="66" charset="0"/>
              </a:rPr>
              <a:t>Things</a:t>
            </a:r>
            <a:r>
              <a:rPr lang="tr-TR" sz="1700" i="0" dirty="0">
                <a:effectLst/>
                <a:latin typeface="Comic Sans MS" panose="030F0702030302020204" pitchFamily="66" charset="0"/>
              </a:rPr>
              <a:t>(</a:t>
            </a:r>
            <a:r>
              <a:rPr lang="tr-TR" sz="1700" i="0" dirty="0" err="1">
                <a:effectLst/>
                <a:latin typeface="Comic Sans MS" panose="030F0702030302020204" pitchFamily="66" charset="0"/>
              </a:rPr>
              <a:t>IoT</a:t>
            </a:r>
            <a:r>
              <a:rPr lang="tr-TR" sz="1700" i="0" dirty="0">
                <a:effectLst/>
                <a:latin typeface="Comic Sans MS" panose="030F0702030302020204" pitchFamily="66" charset="0"/>
              </a:rPr>
              <a:t>) ekosisteminde benimsenmiştir. Hemen hemen tüm </a:t>
            </a:r>
            <a:r>
              <a:rPr lang="tr-TR" sz="1700" i="0" dirty="0" err="1">
                <a:effectLst/>
                <a:latin typeface="Comic Sans MS" panose="030F0702030302020204" pitchFamily="66" charset="0"/>
              </a:rPr>
              <a:t>IoT</a:t>
            </a:r>
            <a:r>
              <a:rPr lang="tr-TR" sz="1700" i="0" dirty="0">
                <a:effectLst/>
                <a:latin typeface="Comic Sans MS" panose="030F0702030302020204" pitchFamily="66" charset="0"/>
              </a:rPr>
              <a:t> bulut platformları akıllı nesnelerden veri gönderip almak için MQTT protokolünü desteklemektedir.</a:t>
            </a:r>
          </a:p>
          <a:p>
            <a:endParaRPr lang="tr-TR" sz="1700" dirty="0">
              <a:latin typeface="Comic Sans MS" panose="030F0702030302020204" pitchFamily="66" charset="0"/>
            </a:endParaRPr>
          </a:p>
        </p:txBody>
      </p:sp>
      <p:pic>
        <p:nvPicPr>
          <p:cNvPr id="5" name="Picture 4" descr="Ekranda bilgisayar betiği">
            <a:extLst>
              <a:ext uri="{FF2B5EF4-FFF2-40B4-BE49-F238E27FC236}">
                <a16:creationId xmlns:a16="http://schemas.microsoft.com/office/drawing/2014/main" id="{04B45F39-B064-50BA-8B80-AB1F3F516D00}"/>
              </a:ext>
            </a:extLst>
          </p:cNvPr>
          <p:cNvPicPr>
            <a:picLocks noChangeAspect="1"/>
          </p:cNvPicPr>
          <p:nvPr/>
        </p:nvPicPr>
        <p:blipFill rotWithShape="1">
          <a:blip r:embed="rId2"/>
          <a:srcRect r="33047"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083568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4A10C29B-EC1B-37FA-8978-34ED13C7FAD6}"/>
              </a:ext>
            </a:extLst>
          </p:cNvPr>
          <p:cNvSpPr>
            <a:spLocks noGrp="1"/>
          </p:cNvSpPr>
          <p:nvPr>
            <p:ph type="title"/>
          </p:nvPr>
        </p:nvSpPr>
        <p:spPr>
          <a:xfrm>
            <a:off x="640080" y="325369"/>
            <a:ext cx="4368602" cy="1956841"/>
          </a:xfrm>
        </p:spPr>
        <p:txBody>
          <a:bodyPr anchor="b">
            <a:normAutofit/>
          </a:bodyPr>
          <a:lstStyle/>
          <a:p>
            <a:r>
              <a:rPr lang="tr-TR" sz="5400" dirty="0"/>
              <a:t>MQTT Nedir?</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E12456D6-3945-DBF1-1A4C-E3C3D98F6898}"/>
              </a:ext>
            </a:extLst>
          </p:cNvPr>
          <p:cNvSpPr>
            <a:spLocks noGrp="1"/>
          </p:cNvSpPr>
          <p:nvPr>
            <p:ph idx="1"/>
          </p:nvPr>
        </p:nvSpPr>
        <p:spPr>
          <a:xfrm>
            <a:off x="640080" y="2872899"/>
            <a:ext cx="4243589" cy="3320668"/>
          </a:xfrm>
        </p:spPr>
        <p:txBody>
          <a:bodyPr>
            <a:normAutofit/>
          </a:bodyPr>
          <a:lstStyle/>
          <a:p>
            <a:r>
              <a:rPr lang="tr-TR" sz="2200" dirty="0">
                <a:latin typeface="Comic Sans MS" panose="030F0702030302020204" pitchFamily="66" charset="0"/>
              </a:rPr>
              <a:t>Bu protokol, istek(</a:t>
            </a:r>
            <a:r>
              <a:rPr lang="tr-TR" sz="2200" dirty="0" err="1">
                <a:latin typeface="Comic Sans MS" panose="030F0702030302020204" pitchFamily="66" charset="0"/>
              </a:rPr>
              <a:t>request</a:t>
            </a:r>
            <a:r>
              <a:rPr lang="tr-TR" sz="2200" dirty="0">
                <a:latin typeface="Comic Sans MS" panose="030F0702030302020204" pitchFamily="66" charset="0"/>
              </a:rPr>
              <a:t>)-yanıt(</a:t>
            </a:r>
            <a:r>
              <a:rPr lang="tr-TR" sz="2200" dirty="0" err="1">
                <a:latin typeface="Comic Sans MS" panose="030F0702030302020204" pitchFamily="66" charset="0"/>
              </a:rPr>
              <a:t>response</a:t>
            </a:r>
            <a:r>
              <a:rPr lang="tr-TR" sz="2200" dirty="0">
                <a:latin typeface="Comic Sans MS" panose="030F0702030302020204" pitchFamily="66" charset="0"/>
              </a:rPr>
              <a:t>) yapısına dayalı </a:t>
            </a:r>
            <a:r>
              <a:rPr lang="tr-TR" sz="2200" dirty="0" err="1">
                <a:latin typeface="Comic Sans MS" panose="030F0702030302020204" pitchFamily="66" charset="0"/>
              </a:rPr>
              <a:t>HTTP’ye</a:t>
            </a:r>
            <a:r>
              <a:rPr lang="tr-TR" sz="2200" dirty="0">
                <a:latin typeface="Comic Sans MS" panose="030F0702030302020204" pitchFamily="66" charset="0"/>
              </a:rPr>
              <a:t> karşıt olarak yayın(</a:t>
            </a:r>
            <a:r>
              <a:rPr lang="tr-TR" sz="2200" dirty="0" err="1">
                <a:latin typeface="Comic Sans MS" panose="030F0702030302020204" pitchFamily="66" charset="0"/>
              </a:rPr>
              <a:t>publish</a:t>
            </a:r>
            <a:r>
              <a:rPr lang="tr-TR" sz="2200" dirty="0">
                <a:latin typeface="Comic Sans MS" panose="030F0702030302020204" pitchFamily="66" charset="0"/>
              </a:rPr>
              <a:t>)-abone(</a:t>
            </a:r>
            <a:r>
              <a:rPr lang="tr-TR" sz="2200" dirty="0" err="1">
                <a:latin typeface="Comic Sans MS" panose="030F0702030302020204" pitchFamily="66" charset="0"/>
              </a:rPr>
              <a:t>subscriber</a:t>
            </a:r>
            <a:r>
              <a:rPr lang="tr-TR" sz="2200" dirty="0">
                <a:latin typeface="Comic Sans MS" panose="030F0702030302020204" pitchFamily="66" charset="0"/>
              </a:rPr>
              <a:t>) yapısında TCP/IP bağlantısı kurulur. TCP/IP protokolünün yazılabildiği Linux, Windows, </a:t>
            </a:r>
            <a:r>
              <a:rPr lang="tr-TR" sz="2200" dirty="0" err="1">
                <a:latin typeface="Comic Sans MS" panose="030F0702030302020204" pitchFamily="66" charset="0"/>
              </a:rPr>
              <a:t>Android</a:t>
            </a:r>
            <a:r>
              <a:rPr lang="tr-TR" sz="2200" dirty="0">
                <a:latin typeface="Comic Sans MS" panose="030F0702030302020204" pitchFamily="66" charset="0"/>
              </a:rPr>
              <a:t>, </a:t>
            </a:r>
            <a:r>
              <a:rPr lang="tr-TR" sz="2200" dirty="0" err="1">
                <a:latin typeface="Comic Sans MS" panose="030F0702030302020204" pitchFamily="66" charset="0"/>
              </a:rPr>
              <a:t>iOS</a:t>
            </a:r>
            <a:r>
              <a:rPr lang="tr-TR" sz="2200" dirty="0">
                <a:latin typeface="Comic Sans MS" panose="030F0702030302020204" pitchFamily="66" charset="0"/>
              </a:rPr>
              <a:t>, </a:t>
            </a:r>
            <a:r>
              <a:rPr lang="tr-TR" sz="2200" dirty="0" err="1">
                <a:latin typeface="Comic Sans MS" panose="030F0702030302020204" pitchFamily="66" charset="0"/>
              </a:rPr>
              <a:t>MacOS</a:t>
            </a:r>
            <a:r>
              <a:rPr lang="tr-TR" sz="2200" dirty="0">
                <a:latin typeface="Comic Sans MS" panose="030F0702030302020204" pitchFamily="66" charset="0"/>
              </a:rPr>
              <a:t> işletim sistemlerinde çalışır.</a:t>
            </a:r>
          </a:p>
          <a:p>
            <a:endParaRPr lang="tr-TR" sz="2200" dirty="0"/>
          </a:p>
        </p:txBody>
      </p:sp>
      <p:pic>
        <p:nvPicPr>
          <p:cNvPr id="4" name="Picture 4" descr="Ekranda bilgisayar betiği">
            <a:extLst>
              <a:ext uri="{FF2B5EF4-FFF2-40B4-BE49-F238E27FC236}">
                <a16:creationId xmlns:a16="http://schemas.microsoft.com/office/drawing/2014/main" id="{CB84BAB6-A94C-07F5-481F-A44D5A6E0B4C}"/>
              </a:ext>
            </a:extLst>
          </p:cNvPr>
          <p:cNvPicPr>
            <a:picLocks noChangeAspect="1"/>
          </p:cNvPicPr>
          <p:nvPr/>
        </p:nvPicPr>
        <p:blipFill rotWithShape="1">
          <a:blip r:embed="rId2"/>
          <a:srcRect r="33047"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1013975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170430E4-F53A-C64C-91AF-8B91EBCBBBBD}"/>
              </a:ext>
            </a:extLst>
          </p:cNvPr>
          <p:cNvSpPr>
            <a:spLocks noGrp="1"/>
          </p:cNvSpPr>
          <p:nvPr>
            <p:ph type="title"/>
          </p:nvPr>
        </p:nvSpPr>
        <p:spPr>
          <a:xfrm>
            <a:off x="640080" y="325369"/>
            <a:ext cx="4368602" cy="1956841"/>
          </a:xfrm>
        </p:spPr>
        <p:txBody>
          <a:bodyPr anchor="b">
            <a:normAutofit/>
          </a:bodyPr>
          <a:lstStyle/>
          <a:p>
            <a:r>
              <a:rPr lang="tr-TR" sz="4000" b="1" dirty="0">
                <a:effectLst/>
              </a:rPr>
              <a:t>MQTT Mesaj Yapısı</a:t>
            </a:r>
            <a:br>
              <a:rPr lang="tr-TR" sz="4200" b="1" dirty="0">
                <a:effectLst/>
                <a:latin typeface="Roboto Condensed" panose="020B0604020202020204" pitchFamily="2" charset="0"/>
              </a:rPr>
            </a:br>
            <a:endParaRPr lang="tr-TR" sz="4200" dirty="0"/>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AEEC046D-5DCF-256E-5FF8-997C6FCB609F}"/>
              </a:ext>
            </a:extLst>
          </p:cNvPr>
          <p:cNvSpPr>
            <a:spLocks noGrp="1"/>
          </p:cNvSpPr>
          <p:nvPr>
            <p:ph idx="1"/>
          </p:nvPr>
        </p:nvSpPr>
        <p:spPr>
          <a:xfrm>
            <a:off x="640080" y="2872899"/>
            <a:ext cx="4243589" cy="3320668"/>
          </a:xfrm>
        </p:spPr>
        <p:txBody>
          <a:bodyPr>
            <a:normAutofit/>
          </a:bodyPr>
          <a:lstStyle/>
          <a:p>
            <a:r>
              <a:rPr lang="tr-TR" sz="1700" i="0" dirty="0">
                <a:effectLst/>
                <a:latin typeface="Comic Sans MS" panose="030F0702030302020204" pitchFamily="66" charset="0"/>
              </a:rPr>
              <a:t>MQTT protokolü yayıncı-abone yapısında bir mesaj yayınlayan bir </a:t>
            </a:r>
            <a:r>
              <a:rPr lang="tr-TR" sz="1700" i="0" dirty="0" err="1">
                <a:effectLst/>
                <a:latin typeface="Comic Sans MS" panose="030F0702030302020204" pitchFamily="66" charset="0"/>
              </a:rPr>
              <a:t>client</a:t>
            </a:r>
            <a:r>
              <a:rPr lang="tr-TR" sz="1700" i="0" dirty="0">
                <a:effectLst/>
                <a:latin typeface="Comic Sans MS" panose="030F0702030302020204" pitchFamily="66" charset="0"/>
              </a:rPr>
              <a:t> (yayıncı) mesajı alan diğer </a:t>
            </a:r>
            <a:r>
              <a:rPr lang="tr-TR" sz="1700" i="0" dirty="0" err="1">
                <a:effectLst/>
                <a:latin typeface="Comic Sans MS" panose="030F0702030302020204" pitchFamily="66" charset="0"/>
              </a:rPr>
              <a:t>clientlara</a:t>
            </a:r>
            <a:r>
              <a:rPr lang="tr-TR" sz="1700" i="0" dirty="0">
                <a:effectLst/>
                <a:latin typeface="Comic Sans MS" panose="030F0702030302020204" pitchFamily="66" charset="0"/>
              </a:rPr>
              <a:t> ayıracaktır (aboneler). Ayrıca, MQTT asenkron protokoldür, bu da mesajı beklerken </a:t>
            </a:r>
            <a:r>
              <a:rPr lang="tr-TR" sz="1700" i="0" dirty="0" err="1">
                <a:effectLst/>
                <a:latin typeface="Comic Sans MS" panose="030F0702030302020204" pitchFamily="66" charset="0"/>
              </a:rPr>
              <a:t>clientı</a:t>
            </a:r>
            <a:r>
              <a:rPr lang="tr-TR" sz="1700" i="0" dirty="0">
                <a:effectLst/>
                <a:latin typeface="Comic Sans MS" panose="030F0702030302020204" pitchFamily="66" charset="0"/>
              </a:rPr>
              <a:t> engellemediği anlamına gelir. HTTP protokolünün aksine, esas olarak eşzamanlı bir protokoldür. MQTT protokolünün bir başka özelliği, istemcinin (abone) ve yayıncının aynı anda bağlı olmasını gerektirmemesidir.</a:t>
            </a:r>
          </a:p>
          <a:p>
            <a:endParaRPr lang="tr-TR" sz="1700" dirty="0">
              <a:latin typeface="Comic Sans MS" panose="030F0702030302020204" pitchFamily="66" charset="0"/>
            </a:endParaRPr>
          </a:p>
        </p:txBody>
      </p:sp>
      <p:pic>
        <p:nvPicPr>
          <p:cNvPr id="4" name="Picture 4" descr="Ekranda bilgisayar betiği">
            <a:extLst>
              <a:ext uri="{FF2B5EF4-FFF2-40B4-BE49-F238E27FC236}">
                <a16:creationId xmlns:a16="http://schemas.microsoft.com/office/drawing/2014/main" id="{D075975A-9955-1B8A-1632-16D3070B96FE}"/>
              </a:ext>
            </a:extLst>
          </p:cNvPr>
          <p:cNvPicPr>
            <a:picLocks noChangeAspect="1"/>
          </p:cNvPicPr>
          <p:nvPr/>
        </p:nvPicPr>
        <p:blipFill rotWithShape="1">
          <a:blip r:embed="rId2"/>
          <a:srcRect r="33047"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775432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13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74A0480-858E-4142-1886-CEF7A0CD1A36}"/>
              </a:ext>
            </a:extLst>
          </p:cNvPr>
          <p:cNvSpPr>
            <a:spLocks noGrp="1"/>
          </p:cNvSpPr>
          <p:nvPr>
            <p:ph type="title"/>
          </p:nvPr>
        </p:nvSpPr>
        <p:spPr>
          <a:xfrm>
            <a:off x="630936" y="639520"/>
            <a:ext cx="3429000" cy="1719072"/>
          </a:xfrm>
        </p:spPr>
        <p:txBody>
          <a:bodyPr anchor="b">
            <a:normAutofit/>
          </a:bodyPr>
          <a:lstStyle/>
          <a:p>
            <a:r>
              <a:rPr lang="tr-TR" sz="3800" b="1" dirty="0">
                <a:effectLst/>
              </a:rPr>
              <a:t>MQTT Yayıncı-Abone Mimarisi</a:t>
            </a:r>
            <a:br>
              <a:rPr lang="tr-TR" sz="3800" b="1" dirty="0">
                <a:effectLst/>
                <a:latin typeface="Roboto Condensed" panose="02000000000000000000" pitchFamily="2" charset="0"/>
              </a:rPr>
            </a:br>
            <a:endParaRPr lang="tr-TR" sz="3800" dirty="0"/>
          </a:p>
        </p:txBody>
      </p:sp>
      <p:sp>
        <p:nvSpPr>
          <p:cNvPr id="102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EE1C2C3A-2DF8-519F-B0BB-271B0BDFAD20}"/>
              </a:ext>
            </a:extLst>
          </p:cNvPr>
          <p:cNvSpPr>
            <a:spLocks noGrp="1"/>
          </p:cNvSpPr>
          <p:nvPr>
            <p:ph idx="1"/>
          </p:nvPr>
        </p:nvSpPr>
        <p:spPr>
          <a:xfrm>
            <a:off x="630936" y="2807208"/>
            <a:ext cx="3429000" cy="3410712"/>
          </a:xfrm>
        </p:spPr>
        <p:txBody>
          <a:bodyPr anchor="t">
            <a:normAutofit/>
          </a:bodyPr>
          <a:lstStyle/>
          <a:p>
            <a:r>
              <a:rPr lang="tr-TR" sz="1600" dirty="0" err="1">
                <a:latin typeface="Comic Sans MS" panose="030F0702030302020204" pitchFamily="66" charset="0"/>
              </a:rPr>
              <a:t>MQTT’deki</a:t>
            </a:r>
            <a:r>
              <a:rPr lang="tr-TR" sz="1600" dirty="0">
                <a:latin typeface="Comic Sans MS" panose="030F0702030302020204" pitchFamily="66" charset="0"/>
              </a:rPr>
              <a:t> kilit unsur MQTT </a:t>
            </a:r>
            <a:r>
              <a:rPr lang="tr-TR" sz="1600" dirty="0" err="1">
                <a:latin typeface="Comic Sans MS" panose="030F0702030302020204" pitchFamily="66" charset="0"/>
              </a:rPr>
              <a:t>brokerıdir</a:t>
            </a:r>
            <a:r>
              <a:rPr lang="tr-TR" sz="1600" dirty="0">
                <a:latin typeface="Comic Sans MS" panose="030F0702030302020204" pitchFamily="66" charset="0"/>
              </a:rPr>
              <a:t>. MQTT </a:t>
            </a:r>
            <a:r>
              <a:rPr lang="tr-TR" sz="1600" dirty="0" err="1">
                <a:latin typeface="Comic Sans MS" panose="030F0702030302020204" pitchFamily="66" charset="0"/>
              </a:rPr>
              <a:t>brokerın</a:t>
            </a:r>
            <a:r>
              <a:rPr lang="tr-TR" sz="1600" dirty="0">
                <a:latin typeface="Comic Sans MS" panose="030F0702030302020204" pitchFamily="66" charset="0"/>
              </a:rPr>
              <a:t> asıl görevi, </a:t>
            </a:r>
            <a:r>
              <a:rPr lang="tr-TR" sz="1600" dirty="0" err="1">
                <a:latin typeface="Comic Sans MS" panose="030F0702030302020204" pitchFamily="66" charset="0"/>
              </a:rPr>
              <a:t>clientlara</a:t>
            </a:r>
            <a:r>
              <a:rPr lang="tr-TR" sz="1600" dirty="0">
                <a:latin typeface="Comic Sans MS" panose="030F0702030302020204" pitchFamily="66" charset="0"/>
              </a:rPr>
              <a:t> (abonelere) mesajlar göndermektir. Yani yayıncıdan mesajlar alır ve bu mesajları abonelere gönderir. Mesaj gönderirken, MQTT broker mesajı alacak olan </a:t>
            </a:r>
            <a:r>
              <a:rPr lang="tr-TR" sz="1600" dirty="0" err="1">
                <a:latin typeface="Comic Sans MS" panose="030F0702030302020204" pitchFamily="66" charset="0"/>
              </a:rPr>
              <a:t>clientları</a:t>
            </a:r>
            <a:r>
              <a:rPr lang="tr-TR" sz="1600" dirty="0">
                <a:latin typeface="Comic Sans MS" panose="030F0702030302020204" pitchFamily="66" charset="0"/>
              </a:rPr>
              <a:t> filtrelemek için konuyu(</a:t>
            </a:r>
            <a:r>
              <a:rPr lang="tr-TR" sz="1600" dirty="0" err="1">
                <a:latin typeface="Comic Sans MS" panose="030F0702030302020204" pitchFamily="66" charset="0"/>
              </a:rPr>
              <a:t>topic</a:t>
            </a:r>
            <a:r>
              <a:rPr lang="tr-TR" sz="1600" dirty="0">
                <a:latin typeface="Comic Sans MS" panose="030F0702030302020204" pitchFamily="66" charset="0"/>
              </a:rPr>
              <a:t>) kullanır. Konu bir dizedir ve konu seviyeleri yaratan konuları birleştirmek mümkündür.</a:t>
            </a:r>
          </a:p>
          <a:p>
            <a:endParaRPr lang="tr-TR" sz="1700" dirty="0"/>
          </a:p>
        </p:txBody>
      </p:sp>
      <p:pic>
        <p:nvPicPr>
          <p:cNvPr id="1026" name="Picture 2" descr="mqtt mimarisi">
            <a:extLst>
              <a:ext uri="{FF2B5EF4-FFF2-40B4-BE49-F238E27FC236}">
                <a16:creationId xmlns:a16="http://schemas.microsoft.com/office/drawing/2014/main" id="{61591B40-CF03-DD0C-E449-F5B99ABD87F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54296" y="1162963"/>
            <a:ext cx="6903720" cy="4532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2779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54627BAD-1D46-0EC8-C8BE-77A8996EE544}"/>
              </a:ext>
            </a:extLst>
          </p:cNvPr>
          <p:cNvSpPr>
            <a:spLocks noGrp="1"/>
          </p:cNvSpPr>
          <p:nvPr>
            <p:ph type="title"/>
          </p:nvPr>
        </p:nvSpPr>
        <p:spPr>
          <a:xfrm>
            <a:off x="630936" y="639520"/>
            <a:ext cx="3429000" cy="1719072"/>
          </a:xfrm>
        </p:spPr>
        <p:txBody>
          <a:bodyPr anchor="b">
            <a:normAutofit/>
          </a:bodyPr>
          <a:lstStyle/>
          <a:p>
            <a:r>
              <a:rPr lang="tr-TR" sz="3800" b="1" dirty="0">
                <a:effectLst/>
              </a:rPr>
              <a:t>MQTT Yayıncı-Abone Mimarisi</a:t>
            </a:r>
            <a:br>
              <a:rPr lang="tr-TR" sz="3800" b="1" dirty="0">
                <a:effectLst/>
                <a:latin typeface="Roboto Condensed" panose="02000000000000000000" pitchFamily="2" charset="0"/>
              </a:rPr>
            </a:br>
            <a:endParaRPr lang="tr-TR" sz="3800" dirty="0"/>
          </a:p>
        </p:txBody>
      </p:sp>
      <p:sp>
        <p:nvSpPr>
          <p:cNvPr id="1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B5D3EEFC-9BF0-35A6-514B-5C243C0DD74E}"/>
              </a:ext>
            </a:extLst>
          </p:cNvPr>
          <p:cNvSpPr>
            <a:spLocks noGrp="1"/>
          </p:cNvSpPr>
          <p:nvPr>
            <p:ph idx="1"/>
          </p:nvPr>
        </p:nvSpPr>
        <p:spPr>
          <a:xfrm>
            <a:off x="630936" y="2807208"/>
            <a:ext cx="3429000" cy="3410712"/>
          </a:xfrm>
        </p:spPr>
        <p:txBody>
          <a:bodyPr anchor="t">
            <a:normAutofit/>
          </a:bodyPr>
          <a:lstStyle/>
          <a:p>
            <a:r>
              <a:rPr lang="tr-TR" sz="1600" b="0" i="0" dirty="0">
                <a:effectLst/>
                <a:latin typeface="Comic Sans MS" panose="030F0702030302020204" pitchFamily="66" charset="0"/>
              </a:rPr>
              <a:t>Konu(</a:t>
            </a:r>
            <a:r>
              <a:rPr lang="tr-TR" sz="1600" b="0" i="0" dirty="0" err="1">
                <a:effectLst/>
                <a:latin typeface="Comic Sans MS" panose="030F0702030302020204" pitchFamily="66" charset="0"/>
              </a:rPr>
              <a:t>topic</a:t>
            </a:r>
            <a:r>
              <a:rPr lang="tr-TR" sz="1600" b="0" i="0" dirty="0">
                <a:effectLst/>
                <a:latin typeface="Comic Sans MS" panose="030F0702030302020204" pitchFamily="66" charset="0"/>
              </a:rPr>
              <a:t>) bir yayıncıyı abonelerine bağlayan sanal bir kanala benzer. Bu konu MQTT </a:t>
            </a:r>
            <a:r>
              <a:rPr lang="tr-TR" sz="1600" b="0" i="0" dirty="0" err="1">
                <a:effectLst/>
                <a:latin typeface="Comic Sans MS" panose="030F0702030302020204" pitchFamily="66" charset="0"/>
              </a:rPr>
              <a:t>brokerı</a:t>
            </a:r>
            <a:r>
              <a:rPr lang="tr-TR" sz="1600" b="0" i="0" dirty="0">
                <a:effectLst/>
                <a:latin typeface="Comic Sans MS" panose="030F0702030302020204" pitchFamily="66" charset="0"/>
              </a:rPr>
              <a:t> tarafından yönetilmektedir. Bu sanal kanal sayesinde, yayıncı abonelerden ayrılmıştır ve istemcilerin (yayıncılar veya aboneler) birbirlerini tanıması gerekmemektedir. Bu yapısı gereği bu protokolü mesaj üreticisine(yayıncı) ve mesaj tüketicisine(abone) doğrudan bağımlılık olmadan çok ölçeklenebilir hale getirir.</a:t>
            </a:r>
          </a:p>
          <a:p>
            <a:endParaRPr lang="tr-TR" sz="1600" dirty="0">
              <a:latin typeface="Comic Sans MS" panose="030F0702030302020204" pitchFamily="66" charset="0"/>
            </a:endParaRPr>
          </a:p>
        </p:txBody>
      </p:sp>
      <p:pic>
        <p:nvPicPr>
          <p:cNvPr id="4" name="Picture 2" descr="mqtt mimarisi">
            <a:extLst>
              <a:ext uri="{FF2B5EF4-FFF2-40B4-BE49-F238E27FC236}">
                <a16:creationId xmlns:a16="http://schemas.microsoft.com/office/drawing/2014/main" id="{872E82C1-52DC-DB67-70A6-965D9E7ED95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54296" y="1162963"/>
            <a:ext cx="6903720" cy="4532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07090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AD328FF-BCD5-C930-825B-6796B6523DE0}"/>
              </a:ext>
            </a:extLst>
          </p:cNvPr>
          <p:cNvSpPr>
            <a:spLocks noGrp="1"/>
          </p:cNvSpPr>
          <p:nvPr>
            <p:ph type="title"/>
          </p:nvPr>
        </p:nvSpPr>
        <p:spPr>
          <a:xfrm>
            <a:off x="841248" y="548640"/>
            <a:ext cx="3600860" cy="5431536"/>
          </a:xfrm>
        </p:spPr>
        <p:txBody>
          <a:bodyPr>
            <a:normAutofit/>
          </a:bodyPr>
          <a:lstStyle/>
          <a:p>
            <a:r>
              <a:rPr lang="tr-TR" sz="5400"/>
              <a:t>Python MQTT</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3C537541-0544-EC2C-399F-73417C78F89E}"/>
              </a:ext>
            </a:extLst>
          </p:cNvPr>
          <p:cNvSpPr>
            <a:spLocks noGrp="1"/>
          </p:cNvSpPr>
          <p:nvPr>
            <p:ph idx="1"/>
          </p:nvPr>
        </p:nvSpPr>
        <p:spPr>
          <a:xfrm>
            <a:off x="5126418" y="552091"/>
            <a:ext cx="6224335" cy="5431536"/>
          </a:xfrm>
        </p:spPr>
        <p:txBody>
          <a:bodyPr anchor="ctr">
            <a:normAutofit/>
          </a:bodyPr>
          <a:lstStyle/>
          <a:p>
            <a:r>
              <a:rPr lang="tr-TR" sz="2000" dirty="0">
                <a:latin typeface="Comic Sans MS" panose="030F0702030302020204" pitchFamily="66" charset="0"/>
              </a:rPr>
              <a:t>MQTT kullanımı bazı yazılım dillerinde mevcut ve oldukça kolaydır. (C,C++, </a:t>
            </a:r>
            <a:r>
              <a:rPr lang="tr-TR" sz="2000" dirty="0" err="1">
                <a:latin typeface="Comic Sans MS" panose="030F0702030302020204" pitchFamily="66" charset="0"/>
              </a:rPr>
              <a:t>Python</a:t>
            </a:r>
            <a:r>
              <a:rPr lang="tr-TR" sz="2000" dirty="0">
                <a:latin typeface="Comic Sans MS" panose="030F0702030302020204" pitchFamily="66" charset="0"/>
              </a:rPr>
              <a:t> vb.)</a:t>
            </a:r>
          </a:p>
          <a:p>
            <a:endParaRPr lang="tr-TR" sz="2000" dirty="0">
              <a:latin typeface="Comic Sans MS" panose="030F0702030302020204" pitchFamily="66" charset="0"/>
            </a:endParaRPr>
          </a:p>
          <a:p>
            <a:r>
              <a:rPr lang="tr-TR" sz="2000" dirty="0">
                <a:latin typeface="Comic Sans MS" panose="030F0702030302020204" pitchFamily="66" charset="0"/>
              </a:rPr>
              <a:t>Projemde </a:t>
            </a:r>
            <a:r>
              <a:rPr lang="tr-TR" sz="2000" dirty="0" err="1">
                <a:latin typeface="Comic Sans MS" panose="030F0702030302020204" pitchFamily="66" charset="0"/>
              </a:rPr>
              <a:t>Python</a:t>
            </a:r>
            <a:r>
              <a:rPr lang="tr-TR" sz="2000" dirty="0">
                <a:latin typeface="Comic Sans MS" panose="030F0702030302020204" pitchFamily="66" charset="0"/>
              </a:rPr>
              <a:t> dili kullanıldığı için MQTT </a:t>
            </a:r>
            <a:r>
              <a:rPr lang="tr-TR" sz="2000" dirty="0" err="1">
                <a:latin typeface="Comic Sans MS" panose="030F0702030302020204" pitchFamily="66" charset="0"/>
              </a:rPr>
              <a:t>Python</a:t>
            </a:r>
            <a:r>
              <a:rPr lang="tr-TR" sz="2000" dirty="0">
                <a:latin typeface="Comic Sans MS" panose="030F0702030302020204" pitchFamily="66" charset="0"/>
              </a:rPr>
              <a:t> üzerine kurulmuş ve kullanılmıştır.</a:t>
            </a:r>
            <a:br>
              <a:rPr lang="tr-TR" sz="2000" dirty="0">
                <a:latin typeface="Comic Sans MS" panose="030F0702030302020204" pitchFamily="66" charset="0"/>
              </a:rPr>
            </a:br>
            <a:br>
              <a:rPr lang="tr-TR" sz="2000" dirty="0">
                <a:latin typeface="Comic Sans MS" panose="030F0702030302020204" pitchFamily="66" charset="0"/>
              </a:rPr>
            </a:br>
            <a:r>
              <a:rPr lang="tr-TR" sz="2000" dirty="0">
                <a:latin typeface="Comic Sans MS" panose="030F0702030302020204" pitchFamily="66" charset="0"/>
              </a:rPr>
              <a:t>Bunun için </a:t>
            </a:r>
            <a:r>
              <a:rPr lang="tr-TR" sz="2000" dirty="0" err="1">
                <a:latin typeface="Comic Sans MS" panose="030F0702030302020204" pitchFamily="66" charset="0"/>
              </a:rPr>
              <a:t>Python</a:t>
            </a:r>
            <a:r>
              <a:rPr lang="tr-TR" sz="2000" dirty="0">
                <a:latin typeface="Comic Sans MS" panose="030F0702030302020204" pitchFamily="66" charset="0"/>
              </a:rPr>
              <a:t> MQTT kütüphanesi yüklendi.</a:t>
            </a:r>
            <a:br>
              <a:rPr lang="tr-TR" sz="2000" dirty="0">
                <a:latin typeface="Comic Sans MS" panose="030F0702030302020204" pitchFamily="66" charset="0"/>
              </a:rPr>
            </a:br>
            <a:r>
              <a:rPr lang="tr-TR" sz="2000" dirty="0">
                <a:latin typeface="Comic Sans MS" panose="030F0702030302020204" pitchFamily="66" charset="0"/>
              </a:rPr>
              <a:t>	-</a:t>
            </a:r>
            <a:r>
              <a:rPr lang="tr-TR" sz="2000" dirty="0" err="1">
                <a:latin typeface="Comic Sans MS" panose="030F0702030302020204" pitchFamily="66" charset="0"/>
              </a:rPr>
              <a:t>pip</a:t>
            </a:r>
            <a:r>
              <a:rPr lang="tr-TR" sz="2000" dirty="0">
                <a:latin typeface="Comic Sans MS" panose="030F0702030302020204" pitchFamily="66" charset="0"/>
              </a:rPr>
              <a:t> </a:t>
            </a:r>
            <a:r>
              <a:rPr lang="tr-TR" sz="2000" dirty="0" err="1">
                <a:latin typeface="Comic Sans MS" panose="030F0702030302020204" pitchFamily="66" charset="0"/>
              </a:rPr>
              <a:t>install</a:t>
            </a:r>
            <a:r>
              <a:rPr lang="tr-TR" sz="2000" dirty="0">
                <a:latin typeface="Comic Sans MS" panose="030F0702030302020204" pitchFamily="66" charset="0"/>
              </a:rPr>
              <a:t> </a:t>
            </a:r>
            <a:r>
              <a:rPr lang="tr-TR" sz="2000" dirty="0" err="1">
                <a:latin typeface="Comic Sans MS" panose="030F0702030302020204" pitchFamily="66" charset="0"/>
              </a:rPr>
              <a:t>paho-mqtt</a:t>
            </a:r>
            <a:endParaRPr lang="tr-TR" sz="2000" dirty="0">
              <a:latin typeface="Comic Sans MS" panose="030F0702030302020204" pitchFamily="66" charset="0"/>
            </a:endParaRPr>
          </a:p>
        </p:txBody>
      </p:sp>
    </p:spTree>
    <p:extLst>
      <p:ext uri="{BB962C8B-B14F-4D97-AF65-F5344CB8AC3E}">
        <p14:creationId xmlns:p14="http://schemas.microsoft.com/office/powerpoint/2010/main" val="1696402585"/>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331</TotalTime>
  <Words>796</Words>
  <Application>Microsoft Office PowerPoint</Application>
  <PresentationFormat>Geniş ekran</PresentationFormat>
  <Paragraphs>76</Paragraphs>
  <Slides>25</Slides>
  <Notes>0</Notes>
  <HiddenSlides>0</HiddenSlides>
  <MMClips>1</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25</vt:i4>
      </vt:variant>
    </vt:vector>
  </HeadingPairs>
  <TitlesOfParts>
    <vt:vector size="32" baseType="lpstr">
      <vt:lpstr>Arial</vt:lpstr>
      <vt:lpstr>Calibri</vt:lpstr>
      <vt:lpstr>Calibri Light</vt:lpstr>
      <vt:lpstr>Comic Sans MS</vt:lpstr>
      <vt:lpstr>Roboto Condensed</vt:lpstr>
      <vt:lpstr>Tw Cen MT</vt:lpstr>
      <vt:lpstr>Office Teması</vt:lpstr>
      <vt:lpstr>GPS Konum Bilgisi Kaydetme</vt:lpstr>
      <vt:lpstr>İçindekiler</vt:lpstr>
      <vt:lpstr>Proje İçeriği</vt:lpstr>
      <vt:lpstr>MQTT Nedir?</vt:lpstr>
      <vt:lpstr>MQTT Nedir?</vt:lpstr>
      <vt:lpstr>MQTT Mesaj Yapısı </vt:lpstr>
      <vt:lpstr>MQTT Yayıncı-Abone Mimarisi </vt:lpstr>
      <vt:lpstr>MQTT Yayıncı-Abone Mimarisi </vt:lpstr>
      <vt:lpstr>Python MQTT</vt:lpstr>
      <vt:lpstr>GPS Bilgisi</vt:lpstr>
      <vt:lpstr>GPS Bilgisi</vt:lpstr>
      <vt:lpstr>GPS Bilgisi</vt:lpstr>
      <vt:lpstr>GPS Bilgisi</vt:lpstr>
      <vt:lpstr>GPS Örnek</vt:lpstr>
      <vt:lpstr>Projede Kullanılan Donanımlar</vt:lpstr>
      <vt:lpstr>Projede Kullanılan Donanımlar</vt:lpstr>
      <vt:lpstr>Projede Kullanılan Donanımlar</vt:lpstr>
      <vt:lpstr>Raspberry Pi Uzaktan Erişim</vt:lpstr>
      <vt:lpstr>Raspberry Pi Uzaktan Erişim</vt:lpstr>
      <vt:lpstr>Raspberry Pi Uzaktan Erişim</vt:lpstr>
      <vt:lpstr>Kodun Çalışması</vt:lpstr>
      <vt:lpstr>Karşılaşılan Bazı Hatalar</vt:lpstr>
      <vt:lpstr>Karşılaşılan Bazı Hatalar</vt:lpstr>
      <vt:lpstr>Karşılaşılan Bazı Hatalar</vt:lpstr>
      <vt:lpstr>TEŞEKKÜRLER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GPS Konum Bilgisi Kaydetme</dc:title>
  <dc:creator>Abdulhamit Bülbül</dc:creator>
  <cp:lastModifiedBy>Abdulhamit Bülbül</cp:lastModifiedBy>
  <cp:revision>3</cp:revision>
  <dcterms:created xsi:type="dcterms:W3CDTF">2022-05-30T08:05:41Z</dcterms:created>
  <dcterms:modified xsi:type="dcterms:W3CDTF">2022-05-30T13:46:16Z</dcterms:modified>
</cp:coreProperties>
</file>

<file path=docProps/thumbnail.jpeg>
</file>